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0E1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68680" y="960120"/>
            <a:ext cx="6949440" cy="36576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100" b="1">
                <a:solidFill>
                  <a:srgbClr val="D6BC84"/>
                </a:solidFill>
                <a:latin typeface="微软雅黑"/>
                <a:ea typeface="微软雅黑"/>
              </a:rPr>
              <a:t>JOYLINK ZENITH KIN  ·  京灵智康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481328"/>
            <a:ext cx="7223760" cy="329184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3700" b="1">
                <a:solidFill>
                  <a:srgbClr val="F0DCA8"/>
                </a:solidFill>
                <a:latin typeface="微软雅黑"/>
                <a:ea typeface="微软雅黑"/>
              </a:rPr>
              <a:t>京灵智康 · 仿生灵巧手</a:t>
            </a:r>
          </a:p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2100" b="0">
                <a:solidFill>
                  <a:srgbClr val="FFFFFF"/>
                </a:solidFill>
                <a:latin typeface="微软雅黑"/>
                <a:ea typeface="微软雅黑"/>
              </a:rPr>
              <a:t>面向俄罗斯伤残军人康复项目</a:t>
            </a:r>
          </a:p>
          <a:p>
            <a:pPr algn="l">
              <a:lnSpc>
                <a:spcPct val="115000"/>
              </a:lnSpc>
              <a:spcAft>
                <a:spcPts val="1800"/>
              </a:spcAft>
            </a:pPr>
            <a:r>
              <a:rPr sz="2100" b="0">
                <a:solidFill>
                  <a:srgbClr val="FFFFFF"/>
                </a:solidFill>
                <a:latin typeface="微软雅黑"/>
                <a:ea typeface="微软雅黑"/>
              </a:rPr>
              <a:t>战略合作推介</a:t>
            </a:r>
          </a:p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300" b="0">
                <a:solidFill>
                  <a:srgbClr val="4FD8E8"/>
                </a:solidFill>
                <a:latin typeface="微软雅黑"/>
                <a:ea typeface="微软雅黑"/>
              </a:rPr>
              <a:t>JoyLink Zenith Kin · Bionic Prosthetic Hand</a:t>
            </a:r>
          </a:p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050" b="0">
                <a:solidFill>
                  <a:srgbClr val="9FB4C8"/>
                </a:solidFill>
                <a:latin typeface="微软雅黑"/>
                <a:ea typeface="微软雅黑"/>
              </a:rPr>
              <a:t>Strategic Cooperation Proposal for Rehabilitation of Wounded Veterans in Russia</a:t>
            </a:r>
          </a:p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250" b="0">
                <a:solidFill>
                  <a:srgbClr val="4FD8E8"/>
                </a:solidFill>
                <a:latin typeface="微软雅黑"/>
                <a:ea typeface="微软雅黑"/>
              </a:rPr>
              <a:t>Бионическая рука JoyLink Zenith Kin</a:t>
            </a:r>
          </a:p>
          <a:p>
            <a:pPr algn="l">
              <a:lnSpc>
                <a:spcPct val="120000"/>
              </a:lnSpc>
              <a:spcAft>
                <a:spcPts val="200"/>
              </a:spcAft>
            </a:pPr>
            <a:r>
              <a:rPr sz="1000" b="0">
                <a:solidFill>
                  <a:srgbClr val="9FB4C8"/>
                </a:solidFill>
                <a:latin typeface="微软雅黑"/>
                <a:ea typeface="微软雅黑"/>
              </a:rPr>
              <a:t>Предложение стратегического сотрудничества по реабилитации раненых ветеранов России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5413248"/>
            <a:ext cx="54864" cy="658368"/>
          </a:xfrm>
          <a:prstGeom prst="rect">
            <a:avLst/>
          </a:prstGeom>
          <a:solidFill>
            <a:srgbClr val="D6BC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51560" y="5394960"/>
            <a:ext cx="6949440" cy="82296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350" b="1">
                <a:solidFill>
                  <a:srgbClr val="F0DCA8"/>
                </a:solidFill>
                <a:latin typeface="微软雅黑"/>
                <a:ea typeface="微软雅黑"/>
              </a:rPr>
              <a:t>Zdravookhraneniye · Crocus Expo, Moscow</a:t>
            </a:r>
          </a:p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000" b="0">
                <a:solidFill>
                  <a:srgbClr val="9FB4C8"/>
                </a:solidFill>
                <a:latin typeface="微软雅黑"/>
                <a:ea typeface="微软雅黑"/>
              </a:rPr>
              <a:t>2026.12.07–10　|　Здравоохранение · Крокус Экспо · 7–10 декабря 2026</a:t>
            </a:r>
          </a:p>
        </p:txBody>
      </p:sp>
      <p:sp>
        <p:nvSpPr>
          <p:cNvPr id="7" name="Rectangle 6"/>
          <p:cNvSpPr/>
          <p:nvPr/>
        </p:nvSpPr>
        <p:spPr>
          <a:xfrm>
            <a:off x="9247327" y="6455664"/>
            <a:ext cx="2377440" cy="32004"/>
          </a:xfrm>
          <a:prstGeom prst="rect">
            <a:avLst/>
          </a:prstGeom>
          <a:solidFill>
            <a:srgbClr val="1C31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9247327" y="6455664"/>
            <a:ext cx="237744" cy="32004"/>
          </a:xfrm>
          <a:prstGeom prst="rect">
            <a:avLst/>
          </a:prstGeom>
          <a:solidFill>
            <a:srgbClr val="D6BC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66928" y="6382512"/>
            <a:ext cx="6858000" cy="27432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950" b="0">
                <a:solidFill>
                  <a:srgbClr val="9FB4C8"/>
                </a:solidFill>
                <a:latin typeface="微软雅黑"/>
                <a:ea typeface="微软雅黑"/>
              </a:rPr>
              <a:t>JoyLink Zenith Kin · 京灵智康 · Zdravookhraneniye 2026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57255" y="6309360"/>
            <a:ext cx="731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r">
              <a:lnSpc>
                <a:spcPct val="100000"/>
              </a:lnSpc>
              <a:spcAft>
                <a:spcPts val="200"/>
              </a:spcAft>
            </a:pPr>
            <a:r>
              <a:rPr sz="950" b="1">
                <a:solidFill>
                  <a:srgbClr val="D6BC84"/>
                </a:solidFill>
                <a:latin typeface="微软雅黑"/>
                <a:ea typeface="微软雅黑"/>
              </a:rPr>
              <a:t>01/10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7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02336" y="457200"/>
            <a:ext cx="1371600" cy="91440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4600" b="1">
                <a:solidFill>
                  <a:srgbClr val="1C3150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3" name="Rectangle 2"/>
          <p:cNvSpPr/>
          <p:nvPr/>
        </p:nvSpPr>
        <p:spPr>
          <a:xfrm>
            <a:off x="1481328" y="713232"/>
            <a:ext cx="45720" cy="566928"/>
          </a:xfrm>
          <a:prstGeom prst="rect">
            <a:avLst/>
          </a:prstGeom>
          <a:solidFill>
            <a:srgbClr val="D6BC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664208" y="566928"/>
            <a:ext cx="7498079" cy="123444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2400" b="1">
                <a:solidFill>
                  <a:srgbClr val="F0DCA8"/>
                </a:solidFill>
                <a:latin typeface="微软雅黑"/>
                <a:ea typeface="微软雅黑"/>
              </a:rPr>
              <a:t>前言 · 合作初心</a:t>
            </a:r>
          </a:p>
          <a:p>
            <a:pPr algn="l">
              <a:lnSpc>
                <a:spcPct val="110000"/>
              </a:lnSpc>
              <a:spcAft>
                <a:spcPts val="100"/>
              </a:spcAft>
            </a:pPr>
            <a:r>
              <a:rPr sz="1250" b="0">
                <a:solidFill>
                  <a:srgbClr val="FFFFFF"/>
                </a:solidFill>
                <a:latin typeface="微软雅黑"/>
                <a:ea typeface="微软雅黑"/>
              </a:rPr>
              <a:t>Foreword · Why we are here</a:t>
            </a:r>
          </a:p>
          <a:p>
            <a:pPr algn="l">
              <a:lnSpc>
                <a:spcPct val="110000"/>
              </a:lnSpc>
              <a:spcAft>
                <a:spcPts val="200"/>
              </a:spcAft>
            </a:pPr>
            <a:r>
              <a:rPr sz="1250" b="0">
                <a:solidFill>
                  <a:srgbClr val="9FB4C8"/>
                </a:solidFill>
                <a:latin typeface="微软雅黑"/>
                <a:ea typeface="微软雅黑"/>
              </a:rPr>
              <a:t>Вступление · Зачем мы здесь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993392"/>
            <a:ext cx="2432304" cy="4224528"/>
          </a:xfrm>
          <a:prstGeom prst="roundRect">
            <a:avLst>
              <a:gd name="adj" fmla="val 3500"/>
            </a:avLst>
          </a:prstGeom>
          <a:solidFill>
            <a:srgbClr val="122442">
              <a:alpha val="88000"/>
            </a:srgbClr>
          </a:solidFill>
          <a:ln w="9525">
            <a:solidFill>
              <a:srgbClr val="223C6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2066544"/>
            <a:ext cx="2249424" cy="4078224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200" b="1">
                <a:solidFill>
                  <a:srgbClr val="D6BC84"/>
                </a:solidFill>
                <a:latin typeface="微软雅黑"/>
                <a:ea typeface="微软雅黑"/>
              </a:rPr>
              <a:t>中文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200" b="0">
                <a:solidFill>
                  <a:srgbClr val="D2DEEA"/>
                </a:solidFill>
                <a:latin typeface="微软雅黑"/>
                <a:ea typeface="微软雅黑"/>
              </a:rPr>
              <a:t>中俄睦邻友好。我们希望用普惠仿生假肢技术，帮助在战斗中失去上肢的俄罗斯军人，恢复自理能力、回归家庭与社会。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200" b="0">
                <a:solidFill>
                  <a:srgbClr val="D2DEEA"/>
                </a:solidFill>
                <a:latin typeface="微软雅黑"/>
                <a:ea typeface="微软雅黑"/>
              </a:rPr>
              <a:t>高端进口仿生手价格昂贵，大量负伤战士难以负担。京灵灵巧手以可负担的价格、稳定的肌电控制方案，提供长期康复解决方案。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</a:rPr>
              <a:t>我们寻求与俄罗斯官方康复基金会、军队医疗康复中心、本土假肢企业建立长期战略合作。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145536" y="1993392"/>
            <a:ext cx="2432304" cy="4224528"/>
          </a:xfrm>
          <a:prstGeom prst="roundRect">
            <a:avLst>
              <a:gd name="adj" fmla="val 3500"/>
            </a:avLst>
          </a:prstGeom>
          <a:solidFill>
            <a:srgbClr val="122442">
              <a:alpha val="88000"/>
            </a:srgbClr>
          </a:solidFill>
          <a:ln w="9525">
            <a:solidFill>
              <a:srgbClr val="223C6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236976" y="2066544"/>
            <a:ext cx="2249424" cy="4078224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200" b="1">
                <a:solidFill>
                  <a:srgbClr val="4FD8E8"/>
                </a:solidFill>
                <a:latin typeface="微软雅黑"/>
                <a:ea typeface="微软雅黑"/>
              </a:rPr>
              <a:t>EN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200" b="0">
                <a:solidFill>
                  <a:srgbClr val="D2DEEA"/>
                </a:solidFill>
                <a:latin typeface="微软雅黑"/>
                <a:ea typeface="微软雅黑"/>
              </a:rPr>
              <a:t>China and Russia maintain friendly relations. We use affordable bionic prosthetic technology to help Russian veterans with upper-limb amputations regain self-care and return to family and society.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200" b="0">
                <a:solidFill>
                  <a:srgbClr val="D2DEEA"/>
                </a:solidFill>
                <a:latin typeface="微软雅黑"/>
                <a:ea typeface="微软雅黑"/>
              </a:rPr>
              <a:t>High-end imported bionic hands are extremely costly, out of reach for many wounded service members. JoyLink delivers reliable myoelectric control at an accessible price.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</a:rPr>
              <a:t>We seek long-term partnerships with Russian official rehabilitation foundations, military rehab centres and local prosthetic manufacturers.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724144" y="1993392"/>
            <a:ext cx="2432304" cy="4224528"/>
          </a:xfrm>
          <a:prstGeom prst="roundRect">
            <a:avLst>
              <a:gd name="adj" fmla="val 3500"/>
            </a:avLst>
          </a:prstGeom>
          <a:solidFill>
            <a:srgbClr val="122442">
              <a:alpha val="88000"/>
            </a:srgbClr>
          </a:solidFill>
          <a:ln w="9525">
            <a:solidFill>
              <a:srgbClr val="223C6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815584" y="2066544"/>
            <a:ext cx="2249424" cy="4078224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200" b="1">
                <a:solidFill>
                  <a:srgbClr val="D6BC84"/>
                </a:solidFill>
                <a:latin typeface="微软雅黑"/>
                <a:ea typeface="微软雅黑"/>
              </a:rPr>
              <a:t>RU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200" b="0">
                <a:solidFill>
                  <a:srgbClr val="D2DEEA"/>
                </a:solidFill>
                <a:latin typeface="微软雅黑"/>
                <a:ea typeface="微软雅黑"/>
              </a:rPr>
              <a:t>Китай и Россия поддерживают добрососедские отношения. Мы помогаем российским ветеранам с ампутацией верхних конечностей вернуть навыки самообслуживания и вернуться в семью и общество.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200" b="0">
                <a:solidFill>
                  <a:srgbClr val="D2DEEA"/>
                </a:solidFill>
                <a:latin typeface="微软雅黑"/>
                <a:ea typeface="微软雅黑"/>
              </a:rPr>
              <a:t>Импортные бионические протезы очень дороги, многим раненым бойцам они недоступны. JoyLink — стабильная миоэлектрическая система по доступной цене.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</a:rPr>
              <a:t>Мы ищем долгосрочное партнёрство с фондами реабилитации, военными медицинскими центрами и российскими производителями протезов.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332927" y="1965960"/>
            <a:ext cx="3337560" cy="2255519"/>
          </a:xfrm>
          <a:prstGeom prst="rect">
            <a:avLst/>
          </a:prstGeom>
          <a:noFill/>
          <a:ln w="15875">
            <a:solidFill>
              <a:srgbClr val="D6BC8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p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8647" y="2011680"/>
            <a:ext cx="3246120" cy="2164079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9247327" y="6455664"/>
            <a:ext cx="2377440" cy="32004"/>
          </a:xfrm>
          <a:prstGeom prst="rect">
            <a:avLst/>
          </a:prstGeom>
          <a:solidFill>
            <a:srgbClr val="1C31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9247327" y="6455664"/>
            <a:ext cx="475488" cy="32004"/>
          </a:xfrm>
          <a:prstGeom prst="rect">
            <a:avLst/>
          </a:prstGeom>
          <a:solidFill>
            <a:srgbClr val="D6BC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928" y="6382512"/>
            <a:ext cx="6858000" cy="27432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950" b="0">
                <a:solidFill>
                  <a:srgbClr val="9FB4C8"/>
                </a:solidFill>
                <a:latin typeface="微软雅黑"/>
                <a:ea typeface="微软雅黑"/>
              </a:rPr>
              <a:t>JoyLink Zenith Kin · 京灵智康 · Zdravookhraneniye 2026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57255" y="6309360"/>
            <a:ext cx="731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r">
              <a:lnSpc>
                <a:spcPct val="100000"/>
              </a:lnSpc>
              <a:spcAft>
                <a:spcPts val="200"/>
              </a:spcAft>
            </a:pPr>
            <a:r>
              <a:rPr sz="950" b="1">
                <a:solidFill>
                  <a:srgbClr val="D6BC84"/>
                </a:solidFill>
                <a:latin typeface="微软雅黑"/>
                <a:ea typeface="微软雅黑"/>
              </a:rPr>
              <a:t>02/10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7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02336" y="457200"/>
            <a:ext cx="1371600" cy="91440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4600" b="1">
                <a:solidFill>
                  <a:srgbClr val="1C3150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3" name="Rectangle 2"/>
          <p:cNvSpPr/>
          <p:nvPr/>
        </p:nvSpPr>
        <p:spPr>
          <a:xfrm>
            <a:off x="1481328" y="713232"/>
            <a:ext cx="45720" cy="566928"/>
          </a:xfrm>
          <a:prstGeom prst="rect">
            <a:avLst/>
          </a:prstGeom>
          <a:solidFill>
            <a:srgbClr val="D6BC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664208" y="566928"/>
            <a:ext cx="10180015" cy="123444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2400" b="1">
                <a:solidFill>
                  <a:srgbClr val="F0DCA8"/>
                </a:solidFill>
                <a:latin typeface="微软雅黑"/>
                <a:ea typeface="微软雅黑"/>
              </a:rPr>
              <a:t>目标合作机构 · 精准对接清单</a:t>
            </a:r>
          </a:p>
          <a:p>
            <a:pPr algn="l">
              <a:lnSpc>
                <a:spcPct val="110000"/>
              </a:lnSpc>
              <a:spcAft>
                <a:spcPts val="100"/>
              </a:spcAft>
            </a:pPr>
            <a:r>
              <a:rPr sz="1250" b="0">
                <a:solidFill>
                  <a:srgbClr val="FFFFFF"/>
                </a:solidFill>
                <a:latin typeface="微软雅黑"/>
                <a:ea typeface="微软雅黑"/>
              </a:rPr>
              <a:t>Target Partners</a:t>
            </a:r>
          </a:p>
          <a:p>
            <a:pPr algn="l">
              <a:lnSpc>
                <a:spcPct val="110000"/>
              </a:lnSpc>
              <a:spcAft>
                <a:spcPts val="200"/>
              </a:spcAft>
            </a:pPr>
            <a:r>
              <a:rPr sz="1250" b="0">
                <a:solidFill>
                  <a:srgbClr val="9FB4C8"/>
                </a:solidFill>
                <a:latin typeface="微软雅黑"/>
                <a:ea typeface="微软雅黑"/>
              </a:rPr>
              <a:t>Целевые партнёры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993392"/>
            <a:ext cx="3588410" cy="4297680"/>
          </a:xfrm>
          <a:prstGeom prst="roundRect">
            <a:avLst>
              <a:gd name="adj" fmla="val 3500"/>
            </a:avLst>
          </a:prstGeom>
          <a:solidFill>
            <a:srgbClr val="122442">
              <a:alpha val="88000"/>
            </a:srgbClr>
          </a:solidFill>
          <a:ln w="9525">
            <a:solidFill>
              <a:srgbClr val="223C6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2066544"/>
            <a:ext cx="3405530" cy="4151376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200" b="1">
                <a:solidFill>
                  <a:srgbClr val="D6BC84"/>
                </a:solidFill>
                <a:latin typeface="微软雅黑"/>
                <a:ea typeface="微软雅黑"/>
              </a:rPr>
              <a:t>中文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300" b="0">
                <a:solidFill>
                  <a:srgbClr val="D2DEEA"/>
                </a:solidFill>
                <a:latin typeface="微软雅黑"/>
                <a:ea typeface="微软雅黑"/>
              </a:rPr>
              <a:t>1　祖国捍卫者基金会 Фонд «Защитники Отечества»（俄罗斯伤残军人核心扶持机构）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300" b="0">
                <a:solidFill>
                  <a:srgbClr val="D2DEEA"/>
                </a:solidFill>
                <a:latin typeface="微软雅黑"/>
                <a:ea typeface="微软雅黑"/>
              </a:rPr>
              <a:t>2　Ростех 旗下 ЦИТО 高技术假肢康复中心（全国假肢康复网络）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300" b="0">
                <a:solidFill>
                  <a:srgbClr val="D2DEEA"/>
                </a:solidFill>
                <a:latin typeface="微软雅黑"/>
                <a:ea typeface="微软雅黑"/>
              </a:rPr>
              <a:t>3　联邦创伤骨科研究院、各军区军人康复医院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300" b="0">
                <a:solidFill>
                  <a:srgbClr val="D2DEEA"/>
                </a:solidFill>
                <a:latin typeface="微软雅黑"/>
                <a:ea typeface="微软雅黑"/>
              </a:rPr>
              <a:t>4　俄罗斯本土假肢经销商、医疗器械持证代理商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300" b="1">
                <a:solidFill>
                  <a:srgbClr val="FFFFFF"/>
                </a:solidFill>
                <a:latin typeface="微软雅黑"/>
                <a:ea typeface="微软雅黑"/>
              </a:rPr>
              <a:t>合作模式：联合临床测试、本土化适配、批量采购、公益试点、共建康复培训中心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01642" y="1993392"/>
            <a:ext cx="3588410" cy="4297680"/>
          </a:xfrm>
          <a:prstGeom prst="roundRect">
            <a:avLst>
              <a:gd name="adj" fmla="val 3500"/>
            </a:avLst>
          </a:prstGeom>
          <a:solidFill>
            <a:srgbClr val="122442">
              <a:alpha val="88000"/>
            </a:srgbClr>
          </a:solidFill>
          <a:ln w="9525">
            <a:solidFill>
              <a:srgbClr val="223C6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393082" y="2066544"/>
            <a:ext cx="3405530" cy="4151376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200" b="1">
                <a:solidFill>
                  <a:srgbClr val="4FD8E8"/>
                </a:solidFill>
                <a:latin typeface="微软雅黑"/>
                <a:ea typeface="微软雅黑"/>
              </a:rPr>
              <a:t>EN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300" b="0">
                <a:solidFill>
                  <a:srgbClr val="D2DEEA"/>
                </a:solidFill>
                <a:latin typeface="微软雅黑"/>
                <a:ea typeface="微软雅黑"/>
              </a:rPr>
              <a:t>1　Defenders of the Fatherland Foundation — core institution supporting wounded veterans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300" b="0">
                <a:solidFill>
                  <a:srgbClr val="D2DEEA"/>
                </a:solidFill>
                <a:latin typeface="微软雅黑"/>
                <a:ea typeface="微软雅黑"/>
              </a:rPr>
              <a:t>2　TsITO high-tech prosthetic centres under Rostec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300" b="0">
                <a:solidFill>
                  <a:srgbClr val="D2DEEA"/>
                </a:solidFill>
                <a:latin typeface="微软雅黑"/>
                <a:ea typeface="微软雅黑"/>
              </a:rPr>
              <a:t>3　Federal trauma &amp; orthopaedic research institutes, military rehabilitation hospitals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300" b="0">
                <a:solidFill>
                  <a:srgbClr val="D2DEEA"/>
                </a:solidFill>
                <a:latin typeface="微软雅黑"/>
                <a:ea typeface="微软雅黑"/>
              </a:rPr>
              <a:t>4　Local Russian prosthetic distributors &amp; certified medical agents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300" b="1">
                <a:solidFill>
                  <a:srgbClr val="FFFFFF"/>
                </a:solidFill>
                <a:latin typeface="微软雅黑"/>
                <a:ea typeface="微软雅黑"/>
              </a:rPr>
              <a:t>Modes: joint clinical trials, local adaptation, bulk procurement, charity pilot, rehabilitation training centre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36356" y="1993392"/>
            <a:ext cx="3588410" cy="4297680"/>
          </a:xfrm>
          <a:prstGeom prst="roundRect">
            <a:avLst>
              <a:gd name="adj" fmla="val 3500"/>
            </a:avLst>
          </a:prstGeom>
          <a:solidFill>
            <a:srgbClr val="122442">
              <a:alpha val="88000"/>
            </a:srgbClr>
          </a:solidFill>
          <a:ln w="9525">
            <a:solidFill>
              <a:srgbClr val="223C6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127796" y="2066544"/>
            <a:ext cx="3405530" cy="4151376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200" b="1">
                <a:solidFill>
                  <a:srgbClr val="D6BC84"/>
                </a:solidFill>
                <a:latin typeface="微软雅黑"/>
                <a:ea typeface="微软雅黑"/>
              </a:rPr>
              <a:t>RU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300" b="0">
                <a:solidFill>
                  <a:srgbClr val="D2DEEA"/>
                </a:solidFill>
                <a:latin typeface="微软雅黑"/>
                <a:ea typeface="微软雅黑"/>
              </a:rPr>
              <a:t>1　Фонд «Защитники Отечества»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300" b="0">
                <a:solidFill>
                  <a:srgbClr val="D2DEEA"/>
                </a:solidFill>
                <a:latin typeface="微软雅黑"/>
                <a:ea typeface="微软雅黑"/>
              </a:rPr>
              <a:t>2　Центр высокотехнологичного протезирования ЦИТО Ростех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300" b="0">
                <a:solidFill>
                  <a:srgbClr val="D2DEEA"/>
                </a:solidFill>
                <a:latin typeface="微软雅黑"/>
                <a:ea typeface="微软雅黑"/>
              </a:rPr>
              <a:t>3　Федеральные травматолого-ортопедические центры, военные госпитали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300" b="0">
                <a:solidFill>
                  <a:srgbClr val="D2DEEA"/>
                </a:solidFill>
                <a:latin typeface="微软雅黑"/>
                <a:ea typeface="微软雅黑"/>
              </a:rPr>
              <a:t>4　Российские дистрибьюторы протезов и сертифицированные медицинские агенты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300" b="1">
                <a:solidFill>
                  <a:srgbClr val="FFFFFF"/>
                </a:solidFill>
                <a:latin typeface="微软雅黑"/>
                <a:ea typeface="微软雅黑"/>
              </a:rPr>
              <a:t>Формы: клинические испытания, локальная адаптация, оптовые закупки, благотворительный пилот, учебный центр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247327" y="6455664"/>
            <a:ext cx="2377440" cy="32004"/>
          </a:xfrm>
          <a:prstGeom prst="rect">
            <a:avLst/>
          </a:prstGeom>
          <a:solidFill>
            <a:srgbClr val="1C31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9247327" y="6455664"/>
            <a:ext cx="713232" cy="32004"/>
          </a:xfrm>
          <a:prstGeom prst="rect">
            <a:avLst/>
          </a:prstGeom>
          <a:solidFill>
            <a:srgbClr val="D6BC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6928" y="6382512"/>
            <a:ext cx="6858000" cy="27432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950" b="0">
                <a:solidFill>
                  <a:srgbClr val="9FB4C8"/>
                </a:solidFill>
                <a:latin typeface="微软雅黑"/>
                <a:ea typeface="微软雅黑"/>
              </a:rPr>
              <a:t>JoyLink Zenith Kin · 京灵智康 · Zdravookhraneniye 2026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57255" y="6309360"/>
            <a:ext cx="731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r">
              <a:lnSpc>
                <a:spcPct val="100000"/>
              </a:lnSpc>
              <a:spcAft>
                <a:spcPts val="200"/>
              </a:spcAft>
            </a:pPr>
            <a:r>
              <a:rPr sz="950" b="1">
                <a:solidFill>
                  <a:srgbClr val="D6BC84"/>
                </a:solidFill>
                <a:latin typeface="微软雅黑"/>
                <a:ea typeface="微软雅黑"/>
              </a:rPr>
              <a:t>03/10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7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02336" y="457200"/>
            <a:ext cx="1371600" cy="91440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4600" b="1">
                <a:solidFill>
                  <a:srgbClr val="1C3150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3" name="Rectangle 2"/>
          <p:cNvSpPr/>
          <p:nvPr/>
        </p:nvSpPr>
        <p:spPr>
          <a:xfrm>
            <a:off x="1481328" y="713232"/>
            <a:ext cx="45720" cy="566928"/>
          </a:xfrm>
          <a:prstGeom prst="rect">
            <a:avLst/>
          </a:prstGeom>
          <a:solidFill>
            <a:srgbClr val="D6BC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664208" y="566928"/>
            <a:ext cx="7498079" cy="123444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2400" b="1">
                <a:solidFill>
                  <a:srgbClr val="F0DCA8"/>
                </a:solidFill>
                <a:latin typeface="微软雅黑"/>
                <a:ea typeface="微软雅黑"/>
              </a:rPr>
              <a:t>产品核心参数 · 适配上肢截肢战士</a:t>
            </a:r>
          </a:p>
          <a:p>
            <a:pPr algn="l">
              <a:lnSpc>
                <a:spcPct val="110000"/>
              </a:lnSpc>
              <a:spcAft>
                <a:spcPts val="100"/>
              </a:spcAft>
            </a:pPr>
            <a:r>
              <a:rPr sz="1250" b="0">
                <a:solidFill>
                  <a:srgbClr val="FFFFFF"/>
                </a:solidFill>
                <a:latin typeface="微软雅黑"/>
                <a:ea typeface="微软雅黑"/>
              </a:rPr>
              <a:t>Product Specifications</a:t>
            </a:r>
          </a:p>
          <a:p>
            <a:pPr algn="l">
              <a:lnSpc>
                <a:spcPct val="110000"/>
              </a:lnSpc>
              <a:spcAft>
                <a:spcPts val="200"/>
              </a:spcAft>
            </a:pPr>
            <a:r>
              <a:rPr sz="1250" b="0">
                <a:solidFill>
                  <a:srgbClr val="9FB4C8"/>
                </a:solidFill>
                <a:latin typeface="微软雅黑"/>
                <a:ea typeface="微软雅黑"/>
              </a:rPr>
              <a:t>Технические характеристики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975104"/>
            <a:ext cx="2432304" cy="1024128"/>
          </a:xfrm>
          <a:prstGeom prst="roundRect">
            <a:avLst>
              <a:gd name="adj" fmla="val 3500"/>
            </a:avLst>
          </a:prstGeom>
          <a:solidFill>
            <a:srgbClr val="162A4A">
              <a:alpha val="92000"/>
            </a:srgbClr>
          </a:solidFill>
          <a:ln w="9525">
            <a:solidFill>
              <a:srgbClr val="223C6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76656" y="2066544"/>
            <a:ext cx="2212848" cy="86868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>
              <a:spcAft>
                <a:spcPts val="100"/>
              </a:spcAft>
            </a:pPr>
            <a:r>
              <a:rPr sz="2700" b="1">
                <a:solidFill>
                  <a:srgbClr val="F0DCA8"/>
                </a:solidFill>
                <a:latin typeface="微软雅黑"/>
                <a:ea typeface="微软雅黑"/>
              </a:rPr>
              <a:t>370</a:t>
            </a:r>
            <a:r>
              <a:rPr sz="1300" b="1">
                <a:solidFill>
                  <a:srgbClr val="D6BC84"/>
                </a:solidFill>
                <a:latin typeface="微软雅黑"/>
                <a:ea typeface="微软雅黑"/>
              </a:rPr>
              <a:t> g</a:t>
            </a:r>
          </a:p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50" b="0">
                <a:solidFill>
                  <a:srgbClr val="9FB4C8"/>
                </a:solidFill>
                <a:latin typeface="微软雅黑"/>
                <a:ea typeface="微软雅黑"/>
              </a:rPr>
              <a:t>重量 · 接近真人手掌 / Weight / Вес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145536" y="1975104"/>
            <a:ext cx="2432304" cy="1024128"/>
          </a:xfrm>
          <a:prstGeom prst="roundRect">
            <a:avLst>
              <a:gd name="adj" fmla="val 3500"/>
            </a:avLst>
          </a:prstGeom>
          <a:solidFill>
            <a:srgbClr val="162A4A">
              <a:alpha val="92000"/>
            </a:srgbClr>
          </a:solidFill>
          <a:ln w="9525">
            <a:solidFill>
              <a:srgbClr val="223C6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255264" y="2066544"/>
            <a:ext cx="2212848" cy="86868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>
              <a:spcAft>
                <a:spcPts val="100"/>
              </a:spcAft>
            </a:pPr>
            <a:r>
              <a:rPr sz="2700" b="1">
                <a:solidFill>
                  <a:srgbClr val="F0DCA8"/>
                </a:solidFill>
                <a:latin typeface="微软雅黑"/>
                <a:ea typeface="微软雅黑"/>
              </a:rPr>
              <a:t>6</a:t>
            </a:r>
            <a:r>
              <a:rPr sz="1300" b="1">
                <a:solidFill>
                  <a:srgbClr val="D6BC84"/>
                </a:solidFill>
                <a:latin typeface="微软雅黑"/>
                <a:ea typeface="微软雅黑"/>
              </a:rPr>
              <a:t> DoF</a:t>
            </a:r>
          </a:p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50" b="0">
                <a:solidFill>
                  <a:srgbClr val="9FB4C8"/>
                </a:solidFill>
                <a:latin typeface="微软雅黑"/>
                <a:ea typeface="微软雅黑"/>
              </a:rPr>
              <a:t>主动自由度 / Active DoF / Степеней свободы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724144" y="1975104"/>
            <a:ext cx="2432304" cy="1024128"/>
          </a:xfrm>
          <a:prstGeom prst="roundRect">
            <a:avLst>
              <a:gd name="adj" fmla="val 3500"/>
            </a:avLst>
          </a:prstGeom>
          <a:solidFill>
            <a:srgbClr val="162A4A">
              <a:alpha val="92000"/>
            </a:srgbClr>
          </a:solidFill>
          <a:ln w="9525">
            <a:solidFill>
              <a:srgbClr val="223C6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833872" y="2066544"/>
            <a:ext cx="2212848" cy="86868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>
              <a:spcAft>
                <a:spcPts val="100"/>
              </a:spcAft>
            </a:pPr>
            <a:r>
              <a:rPr sz="2700" b="1">
                <a:solidFill>
                  <a:srgbClr val="F0DCA8"/>
                </a:solidFill>
                <a:latin typeface="微软雅黑"/>
                <a:ea typeface="微软雅黑"/>
              </a:rPr>
              <a:t>29 800</a:t>
            </a:r>
            <a:r>
              <a:rPr sz="1300" b="1">
                <a:solidFill>
                  <a:srgbClr val="D6BC84"/>
                </a:solidFill>
                <a:latin typeface="微软雅黑"/>
                <a:ea typeface="微软雅黑"/>
              </a:rPr>
              <a:t> CNY</a:t>
            </a:r>
          </a:p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50" b="0">
                <a:solidFill>
                  <a:srgbClr val="9FB4C8"/>
                </a:solidFill>
                <a:latin typeface="微软雅黑"/>
                <a:ea typeface="微软雅黑"/>
              </a:rPr>
              <a:t>定价 / Price / Цена（约进口产品 1/20）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3145536"/>
            <a:ext cx="7589520" cy="301752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200" b="1">
                <a:solidFill>
                  <a:srgbClr val="D6BC84"/>
                </a:solidFill>
                <a:latin typeface="微软雅黑"/>
                <a:ea typeface="微软雅黑"/>
              </a:rPr>
              <a:t>中文</a:t>
            </a:r>
          </a:p>
          <a:p>
            <a:pPr algn="l">
              <a:lnSpc>
                <a:spcPct val="115000"/>
              </a:lnSpc>
              <a:spcAft>
                <a:spcPts val="300"/>
              </a:spcAft>
            </a:pPr>
            <a:r>
              <a:rPr sz="1200" b="0">
                <a:solidFill>
                  <a:srgbClr val="D2DEEA"/>
                </a:solidFill>
                <a:latin typeface="微软雅黑"/>
                <a:ea typeface="微软雅黑"/>
              </a:rPr>
              <a:t>✅ 6 主动自由度（五指独立 + 腕关节），肌电信号意图识别，意念操控</a:t>
            </a:r>
          </a:p>
          <a:p>
            <a:pPr algn="l">
              <a:lnSpc>
                <a:spcPct val="115000"/>
              </a:lnSpc>
              <a:spcAft>
                <a:spcPts val="300"/>
              </a:spcAft>
            </a:pPr>
            <a:r>
              <a:rPr sz="1200" b="0">
                <a:solidFill>
                  <a:srgbClr val="D2DEEA"/>
                </a:solidFill>
                <a:latin typeface="微软雅黑"/>
                <a:ea typeface="微软雅黑"/>
              </a:rPr>
              <a:t>✅ 触觉力反馈闭环：抓握、捏取、开门、持餐具、写字，覆盖约 70% 日常动作</a:t>
            </a:r>
          </a:p>
          <a:p>
            <a:pPr algn="l">
              <a:lnSpc>
                <a:spcPct val="115000"/>
              </a:lnSpc>
              <a:spcAft>
                <a:spcPts val="300"/>
              </a:spcAft>
            </a:pPr>
            <a:r>
              <a:rPr sz="1200" b="0">
                <a:solidFill>
                  <a:srgbClr val="D2DEEA"/>
                </a:solidFill>
                <a:latin typeface="微软雅黑"/>
                <a:ea typeface="微软雅黑"/>
              </a:rPr>
              <a:t>✅ 适配腕离断、上臂截肢伤员；长时间佩戴不累</a:t>
            </a:r>
          </a:p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200" b="1">
                <a:solidFill>
                  <a:srgbClr val="4FD8E8"/>
                </a:solidFill>
                <a:latin typeface="微软雅黑"/>
                <a:ea typeface="微软雅黑"/>
              </a:rPr>
              <a:t>EN</a:t>
            </a:r>
          </a:p>
          <a:p>
            <a:pPr algn="l">
              <a:lnSpc>
                <a:spcPct val="115000"/>
              </a:lnSpc>
              <a:spcAft>
                <a:spcPts val="300"/>
              </a:spcAft>
            </a:pPr>
            <a:r>
              <a:rPr sz="1200" b="0">
                <a:solidFill>
                  <a:srgbClr val="D2DEEA"/>
                </a:solidFill>
                <a:latin typeface="微软雅黑"/>
                <a:ea typeface="微软雅黑"/>
              </a:rPr>
              <a:t>✅ 6 active DOF (5 fingers + wrist); myoelectric EMG, intention-based control</a:t>
            </a:r>
          </a:p>
          <a:p>
            <a:pPr algn="l">
              <a:lnSpc>
                <a:spcPct val="115000"/>
              </a:lnSpc>
              <a:spcAft>
                <a:spcPts val="300"/>
              </a:spcAft>
            </a:pPr>
            <a:r>
              <a:rPr sz="1200" b="0">
                <a:solidFill>
                  <a:srgbClr val="D2DEEA"/>
                </a:solidFill>
                <a:latin typeface="微软雅黑"/>
                <a:ea typeface="微软雅黑"/>
              </a:rPr>
              <a:t>✅ Tactile force feedback: grasp, pinch, doors, cutlery, writing — ~70% of daily activities</a:t>
            </a:r>
          </a:p>
          <a:p>
            <a:pPr algn="l">
              <a:lnSpc>
                <a:spcPct val="115000"/>
              </a:lnSpc>
              <a:spcAft>
                <a:spcPts val="300"/>
              </a:spcAft>
            </a:pPr>
            <a:r>
              <a:rPr sz="1200" b="0">
                <a:solidFill>
                  <a:srgbClr val="D2DEEA"/>
                </a:solidFill>
                <a:latin typeface="微软雅黑"/>
                <a:ea typeface="微软雅黑"/>
              </a:rPr>
              <a:t>✅ For wrist / upper-arm amputation; comfortable for long wear</a:t>
            </a:r>
          </a:p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200" b="1">
                <a:solidFill>
                  <a:srgbClr val="D6BC84"/>
                </a:solidFill>
                <a:latin typeface="微软雅黑"/>
                <a:ea typeface="微软雅黑"/>
              </a:rPr>
              <a:t>RU</a:t>
            </a:r>
          </a:p>
          <a:p>
            <a:pPr algn="l">
              <a:lnSpc>
                <a:spcPct val="115000"/>
              </a:lnSpc>
              <a:spcAft>
                <a:spcPts val="300"/>
              </a:spcAft>
            </a:pPr>
            <a:r>
              <a:rPr sz="1200" b="0">
                <a:solidFill>
                  <a:srgbClr val="D2DEEA"/>
                </a:solidFill>
                <a:latin typeface="微软雅黑"/>
                <a:ea typeface="微软雅黑"/>
              </a:rPr>
              <a:t>✅ 6 активных степеней свободы (5 пальцев + запястье); миоэлектрический сигнал, управление по намерению</a:t>
            </a:r>
          </a:p>
          <a:p>
            <a:pPr algn="l">
              <a:lnSpc>
                <a:spcPct val="115000"/>
              </a:lnSpc>
              <a:spcAft>
                <a:spcPts val="300"/>
              </a:spcAft>
            </a:pPr>
            <a:r>
              <a:rPr sz="1200" b="0">
                <a:solidFill>
                  <a:srgbClr val="D2DEEA"/>
                </a:solidFill>
                <a:latin typeface="微软雅黑"/>
                <a:ea typeface="微软雅黑"/>
              </a:rPr>
              <a:t>✅ Тактильная обратная связь: захват, щипок, двери, посуда, письмо — ~70% бытовых операций</a:t>
            </a:r>
          </a:p>
          <a:p>
            <a:pPr algn="l">
              <a:lnSpc>
                <a:spcPct val="115000"/>
              </a:lnSpc>
              <a:spcAft>
                <a:spcPts val="300"/>
              </a:spcAft>
            </a:pPr>
            <a:r>
              <a:rPr sz="1200" b="0">
                <a:solidFill>
                  <a:srgbClr val="D2DEEA"/>
                </a:solidFill>
                <a:latin typeface="微软雅黑"/>
                <a:ea typeface="微软雅黑"/>
              </a:rPr>
              <a:t>✅ При ампутации на уровне запястья и предплечья; комфортно при длительной носке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332927" y="1929384"/>
            <a:ext cx="3337560" cy="1917382"/>
          </a:xfrm>
          <a:prstGeom prst="rect">
            <a:avLst/>
          </a:prstGeom>
          <a:noFill/>
          <a:ln w="15875">
            <a:solidFill>
              <a:srgbClr val="D6BC8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3" name="Picture 12" descr="p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8647" y="1975104"/>
            <a:ext cx="3246120" cy="1825942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9247327" y="6455664"/>
            <a:ext cx="2377440" cy="32004"/>
          </a:xfrm>
          <a:prstGeom prst="rect">
            <a:avLst/>
          </a:prstGeom>
          <a:solidFill>
            <a:srgbClr val="1C31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9247327" y="6455664"/>
            <a:ext cx="950976" cy="32004"/>
          </a:xfrm>
          <a:prstGeom prst="rect">
            <a:avLst/>
          </a:prstGeom>
          <a:solidFill>
            <a:srgbClr val="D6BC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928" y="6382512"/>
            <a:ext cx="6858000" cy="27432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950" b="0">
                <a:solidFill>
                  <a:srgbClr val="9FB4C8"/>
                </a:solidFill>
                <a:latin typeface="微软雅黑"/>
                <a:ea typeface="微软雅黑"/>
              </a:rPr>
              <a:t>JoyLink Zenith Kin · 京灵智康 · Zdravookhraneniye 2026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957255" y="6309360"/>
            <a:ext cx="731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r">
              <a:lnSpc>
                <a:spcPct val="100000"/>
              </a:lnSpc>
              <a:spcAft>
                <a:spcPts val="200"/>
              </a:spcAft>
            </a:pPr>
            <a:r>
              <a:rPr sz="950" b="1">
                <a:solidFill>
                  <a:srgbClr val="D6BC84"/>
                </a:solidFill>
                <a:latin typeface="微软雅黑"/>
                <a:ea typeface="微软雅黑"/>
              </a:rPr>
              <a:t>04/10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7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02336" y="457200"/>
            <a:ext cx="1371600" cy="91440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4600" b="1">
                <a:solidFill>
                  <a:srgbClr val="1C3150"/>
                </a:solidFill>
                <a:latin typeface="微软雅黑"/>
                <a:ea typeface="微软雅黑"/>
              </a:rPr>
              <a:t>05</a:t>
            </a:r>
          </a:p>
        </p:txBody>
      </p:sp>
      <p:sp>
        <p:nvSpPr>
          <p:cNvPr id="3" name="Rectangle 2"/>
          <p:cNvSpPr/>
          <p:nvPr/>
        </p:nvSpPr>
        <p:spPr>
          <a:xfrm>
            <a:off x="1481328" y="713232"/>
            <a:ext cx="45720" cy="566928"/>
          </a:xfrm>
          <a:prstGeom prst="rect">
            <a:avLst/>
          </a:prstGeom>
          <a:solidFill>
            <a:srgbClr val="D6BC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664208" y="566928"/>
            <a:ext cx="10180015" cy="123444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2400" b="1">
                <a:solidFill>
                  <a:srgbClr val="F0DCA8"/>
                </a:solidFill>
                <a:latin typeface="微软雅黑"/>
                <a:ea typeface="微软雅黑"/>
              </a:rPr>
              <a:t>竞品性价比对比 · Ottobock Michelangelo</a:t>
            </a:r>
          </a:p>
          <a:p>
            <a:pPr algn="l">
              <a:lnSpc>
                <a:spcPct val="110000"/>
              </a:lnSpc>
              <a:spcAft>
                <a:spcPts val="100"/>
              </a:spcAft>
            </a:pPr>
            <a:r>
              <a:rPr sz="1250" b="0">
                <a:solidFill>
                  <a:srgbClr val="FFFFFF"/>
                </a:solidFill>
                <a:latin typeface="微软雅黑"/>
                <a:ea typeface="微软雅黑"/>
              </a:rPr>
              <a:t>Price &amp; Performance Benchmark</a:t>
            </a:r>
          </a:p>
          <a:p>
            <a:pPr algn="l">
              <a:lnSpc>
                <a:spcPct val="110000"/>
              </a:lnSpc>
              <a:spcAft>
                <a:spcPts val="200"/>
              </a:spcAft>
            </a:pPr>
            <a:r>
              <a:rPr sz="1250" b="0">
                <a:solidFill>
                  <a:srgbClr val="9FB4C8"/>
                </a:solidFill>
                <a:latin typeface="微软雅黑"/>
                <a:ea typeface="微软雅黑"/>
              </a:rPr>
              <a:t>Сравнение с аналогами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66928" y="2011680"/>
          <a:ext cx="1101852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31920"/>
                <a:gridCol w="3520440"/>
                <a:gridCol w="3566160"/>
              </a:tblGrid>
              <a:tr h="472440">
                <a:tc>
                  <a:txBody>
                    <a:bodyPr wrap="square"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sz="1000" b="1">
                          <a:solidFill>
                            <a:srgbClr val="060E1C"/>
                          </a:solidFill>
                          <a:latin typeface="微软雅黑"/>
                          <a:ea typeface="微软雅黑"/>
                        </a:rPr>
                        <a:t>Item / 项目 / Параметр</a:t>
                      </a:r>
                    </a:p>
                  </a:txBody>
                  <a:tcPr>
                    <a:solidFill>
                      <a:srgbClr val="D6BC8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sz="1000" b="1">
                          <a:solidFill>
                            <a:srgbClr val="F0DCA8"/>
                          </a:solidFill>
                          <a:latin typeface="微软雅黑"/>
                          <a:ea typeface="微软雅黑"/>
                        </a:rPr>
                        <a:t>JoyLink 京灵灵巧手</a:t>
                      </a:r>
                    </a:p>
                  </a:txBody>
                  <a:tcPr>
                    <a:solidFill>
                      <a:srgbClr val="1B335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sz="1000" b="1">
                          <a:solidFill>
                            <a:srgbClr val="F0DCA8"/>
                          </a:solidFill>
                          <a:latin typeface="微软雅黑"/>
                          <a:ea typeface="微软雅黑"/>
                        </a:rPr>
                        <a:t>Ottobock Michelangelo</a:t>
                      </a:r>
                    </a:p>
                  </a:txBody>
                  <a:tcPr>
                    <a:solidFill>
                      <a:srgbClr val="1B3356"/>
                    </a:solidFill>
                  </a:tcPr>
                </a:tc>
              </a:tr>
              <a:tr h="472440">
                <a:tc>
                  <a:txBody>
                    <a:bodyPr wrap="square"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100"/>
                        </a:spcAft>
                      </a:pPr>
                      <a:r>
                        <a:rPr sz="919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价格 Price / Цена</a:t>
                      </a:r>
                    </a:p>
                  </a:txBody>
                  <a:tcPr>
                    <a:solidFill>
                      <a:srgbClr val="0E1D3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100"/>
                        </a:spcAft>
                      </a:pPr>
                      <a:r>
                        <a:rPr sz="919" b="0">
                          <a:solidFill>
                            <a:srgbClr val="D2DEEA"/>
                          </a:solidFill>
                          <a:latin typeface="微软雅黑"/>
                          <a:ea typeface="微软雅黑"/>
                        </a:rPr>
                        <a:t>≈ 4,100 USD</a:t>
                      </a:r>
                    </a:p>
                  </a:txBody>
                  <a:tcPr>
                    <a:solidFill>
                      <a:srgbClr val="0E1D3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100"/>
                        </a:spcAft>
                      </a:pPr>
                      <a:r>
                        <a:rPr sz="919" b="0">
                          <a:solidFill>
                            <a:srgbClr val="D2DEEA"/>
                          </a:solidFill>
                          <a:latin typeface="微软雅黑"/>
                          <a:ea typeface="微软雅黑"/>
                        </a:rPr>
                        <a:t>75,000 – 85,000 USD</a:t>
                      </a:r>
                    </a:p>
                  </a:txBody>
                  <a:tcPr>
                    <a:solidFill>
                      <a:srgbClr val="0E1D36"/>
                    </a:solidFill>
                  </a:tcPr>
                </a:tc>
              </a:tr>
              <a:tr h="472440">
                <a:tc>
                  <a:txBody>
                    <a:bodyPr wrap="square"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100"/>
                        </a:spcAft>
                      </a:pPr>
                      <a:r>
                        <a:rPr sz="919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重量 Weight / Вес</a:t>
                      </a:r>
                    </a:p>
                  </a:txBody>
                  <a:tcPr>
                    <a:solidFill>
                      <a:srgbClr val="13264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100"/>
                        </a:spcAft>
                      </a:pPr>
                      <a:r>
                        <a:rPr sz="919" b="0">
                          <a:solidFill>
                            <a:srgbClr val="D2DEEA"/>
                          </a:solidFill>
                          <a:latin typeface="微软雅黑"/>
                          <a:ea typeface="微软雅黑"/>
                        </a:rPr>
                        <a:t>370 g</a:t>
                      </a:r>
                    </a:p>
                  </a:txBody>
                  <a:tcPr>
                    <a:solidFill>
                      <a:srgbClr val="13264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100"/>
                        </a:spcAft>
                      </a:pPr>
                      <a:r>
                        <a:rPr sz="919" b="0">
                          <a:solidFill>
                            <a:srgbClr val="D2DEEA"/>
                          </a:solidFill>
                          <a:latin typeface="微软雅黑"/>
                          <a:ea typeface="微软雅黑"/>
                        </a:rPr>
                        <a:t>≈ 450 g</a:t>
                      </a:r>
                    </a:p>
                  </a:txBody>
                  <a:tcPr>
                    <a:solidFill>
                      <a:srgbClr val="132644"/>
                    </a:solidFill>
                  </a:tcPr>
                </a:tc>
              </a:tr>
              <a:tr h="472440">
                <a:tc>
                  <a:txBody>
                    <a:bodyPr wrap="square"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100"/>
                        </a:spcAft>
                      </a:pPr>
                      <a:r>
                        <a:rPr sz="919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自由度 DOF / Степени свободы</a:t>
                      </a:r>
                    </a:p>
                  </a:txBody>
                  <a:tcPr>
                    <a:solidFill>
                      <a:srgbClr val="0E1D3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100"/>
                        </a:spcAft>
                      </a:pPr>
                      <a:r>
                        <a:rPr sz="919" b="0">
                          <a:solidFill>
                            <a:srgbClr val="D2DEEA"/>
                          </a:solidFill>
                          <a:latin typeface="微软雅黑"/>
                          <a:ea typeface="微软雅黑"/>
                        </a:rPr>
                        <a:t>6</a:t>
                      </a:r>
                    </a:p>
                  </a:txBody>
                  <a:tcPr>
                    <a:solidFill>
                      <a:srgbClr val="0E1D3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100"/>
                        </a:spcAft>
                      </a:pPr>
                      <a:r>
                        <a:rPr sz="919" b="0">
                          <a:solidFill>
                            <a:srgbClr val="D2DEEA"/>
                          </a:solidFill>
                          <a:latin typeface="微软雅黑"/>
                          <a:ea typeface="微软雅黑"/>
                        </a:rPr>
                        <a:t>6</a:t>
                      </a:r>
                    </a:p>
                  </a:txBody>
                  <a:tcPr>
                    <a:solidFill>
                      <a:srgbClr val="0E1D36"/>
                    </a:solidFill>
                  </a:tcPr>
                </a:tc>
              </a:tr>
              <a:tr h="472440">
                <a:tc>
                  <a:txBody>
                    <a:bodyPr wrap="square"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100"/>
                        </a:spcAft>
                      </a:pPr>
                      <a:r>
                        <a:rPr sz="919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力反馈 Force feedback / Обратная связь</a:t>
                      </a:r>
                    </a:p>
                  </a:txBody>
                  <a:tcPr>
                    <a:solidFill>
                      <a:srgbClr val="13264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100"/>
                        </a:spcAft>
                      </a:pPr>
                      <a:r>
                        <a:rPr sz="919" b="0">
                          <a:solidFill>
                            <a:srgbClr val="D2DEEA"/>
                          </a:solidFill>
                          <a:latin typeface="微软雅黑"/>
                          <a:ea typeface="微软雅黑"/>
                        </a:rPr>
                        <a:t>内置标配 Incl. / В комплекте</a:t>
                      </a:r>
                    </a:p>
                  </a:txBody>
                  <a:tcPr>
                    <a:solidFill>
                      <a:srgbClr val="13264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100"/>
                        </a:spcAft>
                      </a:pPr>
                      <a:r>
                        <a:rPr sz="919" b="0">
                          <a:solidFill>
                            <a:srgbClr val="D2DEEA"/>
                          </a:solidFill>
                          <a:latin typeface="微软雅黑"/>
                          <a:ea typeface="微软雅黑"/>
                        </a:rPr>
                        <a:t>高端选配 Optional / Опция</a:t>
                      </a:r>
                    </a:p>
                  </a:txBody>
                  <a:tcPr>
                    <a:solidFill>
                      <a:srgbClr val="132644"/>
                    </a:solidFill>
                  </a:tcPr>
                </a:tc>
              </a:tr>
              <a:tr h="472440">
                <a:tc>
                  <a:txBody>
                    <a:bodyPr wrap="square"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100"/>
                        </a:spcAft>
                      </a:pPr>
                      <a:r>
                        <a:rPr sz="919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售后维护 Maintenance / Обслуживание</a:t>
                      </a:r>
                    </a:p>
                  </a:txBody>
                  <a:tcPr>
                    <a:solidFill>
                      <a:srgbClr val="0E1D3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100"/>
                        </a:spcAft>
                      </a:pPr>
                      <a:r>
                        <a:rPr sz="919" b="0">
                          <a:solidFill>
                            <a:srgbClr val="D2DEEA"/>
                          </a:solidFill>
                          <a:latin typeface="微软雅黑"/>
                          <a:ea typeface="微软雅黑"/>
                        </a:rPr>
                        <a:t>低成本备件 + 俄方本地维修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100"/>
                        </a:spcAft>
                      </a:pPr>
                      <a:r>
                        <a:rPr sz="919" b="0">
                          <a:solidFill>
                            <a:srgbClr val="D2DEEA"/>
                          </a:solidFill>
                          <a:latin typeface="微软雅黑"/>
                          <a:ea typeface="微软雅黑"/>
                        </a:rPr>
                        <a:t>Low-cost parts, local service</a:t>
                      </a:r>
                    </a:p>
                  </a:txBody>
                  <a:tcPr>
                    <a:solidFill>
                      <a:srgbClr val="0E1D3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100"/>
                        </a:spcAft>
                      </a:pPr>
                      <a:r>
                        <a:rPr sz="919" b="0">
                          <a:solidFill>
                            <a:srgbClr val="D2DEEA"/>
                          </a:solidFill>
                          <a:latin typeface="微软雅黑"/>
                          <a:ea typeface="微软雅黑"/>
                        </a:rPr>
                        <a:t>成本极高、周期长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100"/>
                        </a:spcAft>
                      </a:pPr>
                      <a:r>
                        <a:rPr sz="919" b="0">
                          <a:solidFill>
                            <a:srgbClr val="D2DEEA"/>
                          </a:solidFill>
                          <a:latin typeface="微软雅黑"/>
                          <a:ea typeface="微软雅黑"/>
                        </a:rPr>
                        <a:t>Expensive, long cycle</a:t>
                      </a:r>
                    </a:p>
                  </a:txBody>
                  <a:tcPr>
                    <a:solidFill>
                      <a:srgbClr val="0E1D36"/>
                    </a:solidFill>
                  </a:tcPr>
                </a:tc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566928" y="5193792"/>
            <a:ext cx="11057839" cy="960120"/>
          </a:xfrm>
          <a:prstGeom prst="roundRect">
            <a:avLst>
              <a:gd name="adj" fmla="val 3500"/>
            </a:avLst>
          </a:prstGeom>
          <a:solidFill>
            <a:srgbClr val="1A2E4E">
              <a:alpha val="94000"/>
            </a:srgbClr>
          </a:solidFill>
          <a:ln w="9525">
            <a:solidFill>
              <a:srgbClr val="223C6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5303520"/>
            <a:ext cx="10692079" cy="77724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150" b="1">
                <a:solidFill>
                  <a:srgbClr val="D6BC84"/>
                </a:solidFill>
                <a:latin typeface="微软雅黑"/>
                <a:ea typeface="微软雅黑"/>
              </a:rPr>
              <a:t>同等临床康复性能，价格约为进口产品的 1/20，适合大批量普惠配置给伤残军人。</a:t>
            </a:r>
          </a:p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900" b="0">
                <a:solidFill>
                  <a:srgbClr val="9FB4C8"/>
                </a:solidFill>
                <a:latin typeface="微软雅黑"/>
                <a:ea typeface="微软雅黑"/>
              </a:rPr>
              <a:t>Similar rehabilitation performance at ~1/20 of the imported price — viable for large-scale supply to veterans.</a:t>
            </a:r>
          </a:p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900" b="0">
                <a:solidFill>
                  <a:srgbClr val="9FB4C8"/>
                </a:solidFill>
                <a:latin typeface="微软雅黑"/>
                <a:ea typeface="微软雅黑"/>
              </a:rPr>
              <a:t>Сопоставимые характеристики при цене в ~20 раз ниже — подходит для массового обеспечения ветеранов.</a:t>
            </a:r>
          </a:p>
        </p:txBody>
      </p:sp>
      <p:sp>
        <p:nvSpPr>
          <p:cNvPr id="8" name="Rectangle 7"/>
          <p:cNvSpPr/>
          <p:nvPr/>
        </p:nvSpPr>
        <p:spPr>
          <a:xfrm>
            <a:off x="9247327" y="6455664"/>
            <a:ext cx="2377440" cy="32004"/>
          </a:xfrm>
          <a:prstGeom prst="rect">
            <a:avLst/>
          </a:prstGeom>
          <a:solidFill>
            <a:srgbClr val="1C31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9247327" y="6455664"/>
            <a:ext cx="1188720" cy="32004"/>
          </a:xfrm>
          <a:prstGeom prst="rect">
            <a:avLst/>
          </a:prstGeom>
          <a:solidFill>
            <a:srgbClr val="D6BC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6382512"/>
            <a:ext cx="6858000" cy="27432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950" b="0">
                <a:solidFill>
                  <a:srgbClr val="9FB4C8"/>
                </a:solidFill>
                <a:latin typeface="微软雅黑"/>
                <a:ea typeface="微软雅黑"/>
              </a:rPr>
              <a:t>JoyLink Zenith Kin · 京灵智康 · Zdravookhraneniye 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957255" y="6309360"/>
            <a:ext cx="731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r">
              <a:lnSpc>
                <a:spcPct val="100000"/>
              </a:lnSpc>
              <a:spcAft>
                <a:spcPts val="200"/>
              </a:spcAft>
            </a:pPr>
            <a:r>
              <a:rPr sz="950" b="1">
                <a:solidFill>
                  <a:srgbClr val="D6BC84"/>
                </a:solidFill>
                <a:latin typeface="微软雅黑"/>
                <a:ea typeface="微软雅黑"/>
              </a:rPr>
              <a:t>05/10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7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02336" y="457200"/>
            <a:ext cx="1371600" cy="91440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4600" b="1">
                <a:solidFill>
                  <a:srgbClr val="1C3150"/>
                </a:solidFill>
                <a:latin typeface="微软雅黑"/>
                <a:ea typeface="微软雅黑"/>
              </a:rPr>
              <a:t>06</a:t>
            </a:r>
          </a:p>
        </p:txBody>
      </p:sp>
      <p:sp>
        <p:nvSpPr>
          <p:cNvPr id="3" name="Rectangle 2"/>
          <p:cNvSpPr/>
          <p:nvPr/>
        </p:nvSpPr>
        <p:spPr>
          <a:xfrm>
            <a:off x="1481328" y="713232"/>
            <a:ext cx="45720" cy="566928"/>
          </a:xfrm>
          <a:prstGeom prst="rect">
            <a:avLst/>
          </a:prstGeom>
          <a:solidFill>
            <a:srgbClr val="D6BC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664208" y="566928"/>
            <a:ext cx="7498079" cy="123444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2400" b="1">
                <a:solidFill>
                  <a:srgbClr val="F0DCA8"/>
                </a:solidFill>
                <a:latin typeface="微软雅黑"/>
                <a:ea typeface="微软雅黑"/>
              </a:rPr>
              <a:t>针对俄罗斯伤残军人的专项适配方案</a:t>
            </a:r>
          </a:p>
          <a:p>
            <a:pPr algn="l">
              <a:lnSpc>
                <a:spcPct val="110000"/>
              </a:lnSpc>
              <a:spcAft>
                <a:spcPts val="100"/>
              </a:spcAft>
            </a:pPr>
            <a:r>
              <a:rPr sz="1250" b="0">
                <a:solidFill>
                  <a:srgbClr val="FFFFFF"/>
                </a:solidFill>
                <a:latin typeface="微软雅黑"/>
                <a:ea typeface="微软雅黑"/>
              </a:rPr>
              <a:t>Adaptation Programme for Russian Veterans</a:t>
            </a:r>
          </a:p>
          <a:p>
            <a:pPr algn="l">
              <a:lnSpc>
                <a:spcPct val="110000"/>
              </a:lnSpc>
              <a:spcAft>
                <a:spcPts val="200"/>
              </a:spcAft>
            </a:pPr>
            <a:r>
              <a:rPr sz="1250" b="0">
                <a:solidFill>
                  <a:srgbClr val="9FB4C8"/>
                </a:solidFill>
                <a:latin typeface="微软雅黑"/>
                <a:ea typeface="微软雅黑"/>
              </a:rPr>
              <a:t>Программа адаптации для ветеранов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993392"/>
            <a:ext cx="2432304" cy="4224528"/>
          </a:xfrm>
          <a:prstGeom prst="roundRect">
            <a:avLst>
              <a:gd name="adj" fmla="val 3500"/>
            </a:avLst>
          </a:prstGeom>
          <a:solidFill>
            <a:srgbClr val="122442">
              <a:alpha val="88000"/>
            </a:srgbClr>
          </a:solidFill>
          <a:ln w="9525">
            <a:solidFill>
              <a:srgbClr val="223C6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2066544"/>
            <a:ext cx="2249424" cy="4078224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200" b="1">
                <a:solidFill>
                  <a:srgbClr val="D6BC84"/>
                </a:solidFill>
                <a:latin typeface="微软雅黑"/>
                <a:ea typeface="微软雅黑"/>
              </a:rPr>
              <a:t>中文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200" b="0">
                <a:solidFill>
                  <a:srgbClr val="D2DEEA"/>
                </a:solidFill>
                <a:latin typeface="微软雅黑"/>
                <a:ea typeface="微软雅黑"/>
              </a:rPr>
              <a:t>1　肌电算法本地化调优：适配俄军伤员不同残肢肌肉条件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200" b="0">
                <a:solidFill>
                  <a:srgbClr val="D2DEEA"/>
                </a:solidFill>
                <a:latin typeface="微软雅黑"/>
                <a:ea typeface="微软雅黑"/>
              </a:rPr>
              <a:t>2　耐寒版本优化：适应俄罗斯低温气候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200" b="0">
                <a:solidFill>
                  <a:srgbClr val="D2DEEA"/>
                </a:solidFill>
                <a:latin typeface="微软雅黑"/>
                <a:ea typeface="微软雅黑"/>
              </a:rPr>
              <a:t>3　配套全套康复训练课程（俄语版训练手册、康复师培训）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200" b="0">
                <a:solidFill>
                  <a:srgbClr val="D2DEEA"/>
                </a:solidFill>
                <a:latin typeface="微软雅黑"/>
                <a:ea typeface="微软雅黑"/>
              </a:rPr>
              <a:t>4　试点计划：优先小批量免费 / 公益试装，采集临床反馈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200" b="0">
                <a:solidFill>
                  <a:srgbClr val="D2DEEA"/>
                </a:solidFill>
                <a:latin typeface="微软雅黑"/>
                <a:ea typeface="微软雅黑"/>
              </a:rPr>
              <a:t>5　长期质保、区域备件仓，缩短维修等待时间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</a:rPr>
              <a:t>定位：康复医疗辅具，仅用于日常生活康复，无任何军事作战用途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145536" y="1993392"/>
            <a:ext cx="2432304" cy="4224528"/>
          </a:xfrm>
          <a:prstGeom prst="roundRect">
            <a:avLst>
              <a:gd name="adj" fmla="val 3500"/>
            </a:avLst>
          </a:prstGeom>
          <a:solidFill>
            <a:srgbClr val="122442">
              <a:alpha val="88000"/>
            </a:srgbClr>
          </a:solidFill>
          <a:ln w="9525">
            <a:solidFill>
              <a:srgbClr val="223C6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236976" y="2066544"/>
            <a:ext cx="2249424" cy="4078224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200" b="1">
                <a:solidFill>
                  <a:srgbClr val="4FD8E8"/>
                </a:solidFill>
                <a:latin typeface="微软雅黑"/>
                <a:ea typeface="微软雅黑"/>
              </a:rPr>
              <a:t>EN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200" b="0">
                <a:solidFill>
                  <a:srgbClr val="D2DEEA"/>
                </a:solidFill>
                <a:latin typeface="微软雅黑"/>
                <a:ea typeface="微软雅黑"/>
              </a:rPr>
              <a:t>1　Optimised EMG algorithm, adapted to residual muscle conditions of veterans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200" b="0">
                <a:solidFill>
                  <a:srgbClr val="D2DEEA"/>
                </a:solidFill>
                <a:latin typeface="微软雅黑"/>
                <a:ea typeface="微软雅黑"/>
              </a:rPr>
              <a:t>2　Cold-resistant version for low-temperature climate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200" b="0">
                <a:solidFill>
                  <a:srgbClr val="D2DEEA"/>
                </a:solidFill>
                <a:latin typeface="微软雅黑"/>
                <a:ea typeface="微软雅黑"/>
              </a:rPr>
              <a:t>3　Full rehabilitation training package: Russian manuals &amp; therapist training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200" b="0">
                <a:solidFill>
                  <a:srgbClr val="D2DEEA"/>
                </a:solidFill>
                <a:latin typeface="微软雅黑"/>
                <a:ea typeface="微软雅黑"/>
              </a:rPr>
              <a:t>4　Pilot programme: small-batch charitable trial fitting for clinical feedback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200" b="0">
                <a:solidFill>
                  <a:srgbClr val="D2DEEA"/>
                </a:solidFill>
                <a:latin typeface="微软雅黑"/>
                <a:ea typeface="微软雅黑"/>
              </a:rPr>
              <a:t>5　Extended warranty &amp; local spare-parts warehouse to cut waiting time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</a:rPr>
              <a:t>Positioning: rehabilitation assistive device for daily life only — NOT for military operational use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724144" y="1993392"/>
            <a:ext cx="2432304" cy="4224528"/>
          </a:xfrm>
          <a:prstGeom prst="roundRect">
            <a:avLst>
              <a:gd name="adj" fmla="val 3500"/>
            </a:avLst>
          </a:prstGeom>
          <a:solidFill>
            <a:srgbClr val="122442">
              <a:alpha val="88000"/>
            </a:srgbClr>
          </a:solidFill>
          <a:ln w="9525">
            <a:solidFill>
              <a:srgbClr val="223C6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815584" y="2066544"/>
            <a:ext cx="2249424" cy="4078224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200" b="1">
                <a:solidFill>
                  <a:srgbClr val="D6BC84"/>
                </a:solidFill>
                <a:latin typeface="微软雅黑"/>
                <a:ea typeface="微软雅黑"/>
              </a:rPr>
              <a:t>RU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200" b="0">
                <a:solidFill>
                  <a:srgbClr val="D2DEEA"/>
                </a:solidFill>
                <a:latin typeface="微软雅黑"/>
                <a:ea typeface="微软雅黑"/>
              </a:rPr>
              <a:t>1　Доработка миоэлектрического алгоритма под особенности культи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200" b="0">
                <a:solidFill>
                  <a:srgbClr val="D2DEEA"/>
                </a:solidFill>
                <a:latin typeface="微软雅黑"/>
                <a:ea typeface="微软雅黑"/>
              </a:rPr>
              <a:t>2　Морозостойкая модификация для климата России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200" b="0">
                <a:solidFill>
                  <a:srgbClr val="D2DEEA"/>
                </a:solidFill>
                <a:latin typeface="微软雅黑"/>
                <a:ea typeface="微软雅黑"/>
              </a:rPr>
              <a:t>3　Комплекс реабилитации: инструкции на русском, обучение специалистов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200" b="0">
                <a:solidFill>
                  <a:srgbClr val="D2DEEA"/>
                </a:solidFill>
                <a:latin typeface="微软雅黑"/>
                <a:ea typeface="微软雅黑"/>
              </a:rPr>
              <a:t>4　Пилот: пробная установка малой партии на благотворительной основе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200" b="0">
                <a:solidFill>
                  <a:srgbClr val="D2DEEA"/>
                </a:solidFill>
                <a:latin typeface="微软雅黑"/>
                <a:ea typeface="微软雅黑"/>
              </a:rPr>
              <a:t>5　Расширенная гарантия и локальный склад запчастей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</a:rPr>
              <a:t>Назначение: реабилитационное изделие для бытовых нужд, не для боевых задач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332927" y="1965960"/>
            <a:ext cx="3337560" cy="2255519"/>
          </a:xfrm>
          <a:prstGeom prst="rect">
            <a:avLst/>
          </a:prstGeom>
          <a:noFill/>
          <a:ln w="15875">
            <a:solidFill>
              <a:srgbClr val="D6BC8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p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8647" y="2011680"/>
            <a:ext cx="3246120" cy="2164079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9247327" y="6455664"/>
            <a:ext cx="2377440" cy="32004"/>
          </a:xfrm>
          <a:prstGeom prst="rect">
            <a:avLst/>
          </a:prstGeom>
          <a:solidFill>
            <a:srgbClr val="1C31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9247327" y="6455664"/>
            <a:ext cx="1426464" cy="32004"/>
          </a:xfrm>
          <a:prstGeom prst="rect">
            <a:avLst/>
          </a:prstGeom>
          <a:solidFill>
            <a:srgbClr val="D6BC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928" y="6382512"/>
            <a:ext cx="6858000" cy="27432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950" b="0">
                <a:solidFill>
                  <a:srgbClr val="9FB4C8"/>
                </a:solidFill>
                <a:latin typeface="微软雅黑"/>
                <a:ea typeface="微软雅黑"/>
              </a:rPr>
              <a:t>JoyLink Zenith Kin · 京灵智康 · Zdravookhraneniye 2026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57255" y="6309360"/>
            <a:ext cx="731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r">
              <a:lnSpc>
                <a:spcPct val="100000"/>
              </a:lnSpc>
              <a:spcAft>
                <a:spcPts val="200"/>
              </a:spcAft>
            </a:pPr>
            <a:r>
              <a:rPr sz="950" b="1">
                <a:solidFill>
                  <a:srgbClr val="D6BC84"/>
                </a:solidFill>
                <a:latin typeface="微软雅黑"/>
                <a:ea typeface="微软雅黑"/>
              </a:rPr>
              <a:t>06/10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7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02336" y="457200"/>
            <a:ext cx="1371600" cy="91440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4600" b="1">
                <a:solidFill>
                  <a:srgbClr val="1C3150"/>
                </a:solidFill>
                <a:latin typeface="微软雅黑"/>
                <a:ea typeface="微软雅黑"/>
              </a:rPr>
              <a:t>07</a:t>
            </a:r>
          </a:p>
        </p:txBody>
      </p:sp>
      <p:sp>
        <p:nvSpPr>
          <p:cNvPr id="3" name="Rectangle 2"/>
          <p:cNvSpPr/>
          <p:nvPr/>
        </p:nvSpPr>
        <p:spPr>
          <a:xfrm>
            <a:off x="1481328" y="713232"/>
            <a:ext cx="45720" cy="566928"/>
          </a:xfrm>
          <a:prstGeom prst="rect">
            <a:avLst/>
          </a:prstGeom>
          <a:solidFill>
            <a:srgbClr val="D6BC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664208" y="566928"/>
            <a:ext cx="10180015" cy="123444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2400" b="1">
                <a:solidFill>
                  <a:srgbClr val="F0DCA8"/>
                </a:solidFill>
                <a:latin typeface="微软雅黑"/>
                <a:ea typeface="微软雅黑"/>
              </a:rPr>
              <a:t>资质、认证与出海合规路线</a:t>
            </a:r>
          </a:p>
          <a:p>
            <a:pPr algn="l">
              <a:lnSpc>
                <a:spcPct val="110000"/>
              </a:lnSpc>
              <a:spcAft>
                <a:spcPts val="100"/>
              </a:spcAft>
            </a:pPr>
            <a:r>
              <a:rPr sz="1250" b="0">
                <a:solidFill>
                  <a:srgbClr val="FFFFFF"/>
                </a:solidFill>
                <a:latin typeface="微软雅黑"/>
                <a:ea typeface="微软雅黑"/>
              </a:rPr>
              <a:t>Certification &amp; Regulatory Pathway</a:t>
            </a:r>
          </a:p>
          <a:p>
            <a:pPr algn="l">
              <a:lnSpc>
                <a:spcPct val="110000"/>
              </a:lnSpc>
              <a:spcAft>
                <a:spcPts val="200"/>
              </a:spcAft>
            </a:pPr>
            <a:r>
              <a:rPr sz="1250" b="0">
                <a:solidFill>
                  <a:srgbClr val="9FB4C8"/>
                </a:solidFill>
                <a:latin typeface="微软雅黑"/>
                <a:ea typeface="微软雅黑"/>
              </a:rPr>
              <a:t>Сертификация и регистрация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993392"/>
            <a:ext cx="3588410" cy="4297680"/>
          </a:xfrm>
          <a:prstGeom prst="roundRect">
            <a:avLst>
              <a:gd name="adj" fmla="val 3500"/>
            </a:avLst>
          </a:prstGeom>
          <a:solidFill>
            <a:srgbClr val="122442">
              <a:alpha val="88000"/>
            </a:srgbClr>
          </a:solidFill>
          <a:ln w="9525">
            <a:solidFill>
              <a:srgbClr val="223C6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2066544"/>
            <a:ext cx="3405530" cy="4151376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200" b="1">
                <a:solidFill>
                  <a:srgbClr val="D6BC84"/>
                </a:solidFill>
                <a:latin typeface="微软雅黑"/>
                <a:ea typeface="微软雅黑"/>
              </a:rPr>
              <a:t>中文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300" b="0">
                <a:solidFill>
                  <a:srgbClr val="D2DEEA"/>
                </a:solidFill>
                <a:latin typeface="微软雅黑"/>
                <a:ea typeface="微软雅黑"/>
              </a:rPr>
              <a:t>✅ 国内医疗器械相关资质；正在推进 CE MDR 认证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300" b="0">
                <a:solidFill>
                  <a:srgbClr val="D2DEEA"/>
                </a:solidFill>
                <a:latin typeface="微软雅黑"/>
                <a:ea typeface="微软雅黑"/>
              </a:rPr>
              <a:t>✅ 可配合俄方合作伙伴，完成俄罗斯 Roszdravnadzor 医疗器械注册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300" b="0">
                <a:solidFill>
                  <a:srgbClr val="D2DEEA"/>
                </a:solidFill>
                <a:latin typeface="微软雅黑"/>
                <a:ea typeface="微软雅黑"/>
              </a:rPr>
              <a:t>✅ 全套技术文件、技术 dossier、俄语说明书、风险报告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300" b="0">
                <a:solidFill>
                  <a:srgbClr val="D2DEEA"/>
                </a:solidFill>
                <a:latin typeface="微软雅黑"/>
                <a:ea typeface="微软雅黑"/>
              </a:rPr>
              <a:t>✅ 支持俄方合作伙伴作为持证主体，本地化申报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300" b="0">
                <a:solidFill>
                  <a:srgbClr val="D2DEEA"/>
                </a:solidFill>
                <a:latin typeface="微软雅黑"/>
                <a:ea typeface="微软雅黑"/>
              </a:rPr>
              <a:t>✅ 可提供样品、送检、第三方临床测试支持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01642" y="1993392"/>
            <a:ext cx="3588410" cy="4297680"/>
          </a:xfrm>
          <a:prstGeom prst="roundRect">
            <a:avLst>
              <a:gd name="adj" fmla="val 3500"/>
            </a:avLst>
          </a:prstGeom>
          <a:solidFill>
            <a:srgbClr val="122442">
              <a:alpha val="88000"/>
            </a:srgbClr>
          </a:solidFill>
          <a:ln w="9525">
            <a:solidFill>
              <a:srgbClr val="223C6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393082" y="2066544"/>
            <a:ext cx="3405530" cy="4151376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200" b="1">
                <a:solidFill>
                  <a:srgbClr val="4FD8E8"/>
                </a:solidFill>
                <a:latin typeface="微软雅黑"/>
                <a:ea typeface="微软雅黑"/>
              </a:rPr>
              <a:t>EN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300" b="0">
                <a:solidFill>
                  <a:srgbClr val="D2DEEA"/>
                </a:solidFill>
                <a:latin typeface="微软雅黑"/>
                <a:ea typeface="微软雅黑"/>
              </a:rPr>
              <a:t>✅ Domestic medical device qualification; CE MDR certification in progress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300" b="0">
                <a:solidFill>
                  <a:srgbClr val="D2DEEA"/>
                </a:solidFill>
                <a:latin typeface="微软雅黑"/>
                <a:ea typeface="微软雅黑"/>
              </a:rPr>
              <a:t>✅ Support local partner to complete Roszdravnadzor registration in Russia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300" b="0">
                <a:solidFill>
                  <a:srgbClr val="D2DEEA"/>
                </a:solidFill>
                <a:latin typeface="微软雅黑"/>
                <a:ea typeface="微软雅黑"/>
              </a:rPr>
              <a:t>✅ Complete technical dossier, Russian user manual &amp; risk assessment report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300" b="0">
                <a:solidFill>
                  <a:srgbClr val="D2DEEA"/>
                </a:solidFill>
                <a:latin typeface="微软雅黑"/>
                <a:ea typeface="微软雅黑"/>
              </a:rPr>
              <a:t>✅ Local partner can act as the legal registration holder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300" b="0">
                <a:solidFill>
                  <a:srgbClr val="D2DEEA"/>
                </a:solidFill>
                <a:latin typeface="微软雅黑"/>
                <a:ea typeface="微软雅黑"/>
              </a:rPr>
              <a:t>✅ Samples, third-party clinical testing support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36356" y="1993392"/>
            <a:ext cx="3588410" cy="4297680"/>
          </a:xfrm>
          <a:prstGeom prst="roundRect">
            <a:avLst>
              <a:gd name="adj" fmla="val 3500"/>
            </a:avLst>
          </a:prstGeom>
          <a:solidFill>
            <a:srgbClr val="122442">
              <a:alpha val="88000"/>
            </a:srgbClr>
          </a:solidFill>
          <a:ln w="9525">
            <a:solidFill>
              <a:srgbClr val="223C6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127796" y="2066544"/>
            <a:ext cx="3405530" cy="4151376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200" b="1">
                <a:solidFill>
                  <a:srgbClr val="D6BC84"/>
                </a:solidFill>
                <a:latin typeface="微软雅黑"/>
                <a:ea typeface="微软雅黑"/>
              </a:rPr>
              <a:t>RU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300" b="0">
                <a:solidFill>
                  <a:srgbClr val="D2DEEA"/>
                </a:solidFill>
                <a:latin typeface="微软雅黑"/>
                <a:ea typeface="微软雅黑"/>
              </a:rPr>
              <a:t>✅ Китайские сертификаты медизделия, сертификация CE MDR в процессе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300" b="0">
                <a:solidFill>
                  <a:srgbClr val="D2DEEA"/>
                </a:solidFill>
                <a:latin typeface="微软雅黑"/>
                <a:ea typeface="微软雅黑"/>
              </a:rPr>
              <a:t>✅ Помощь партнёрам пройти регистрацию в Росздравнадзоре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300" b="0">
                <a:solidFill>
                  <a:srgbClr val="D2DEEA"/>
                </a:solidFill>
                <a:latin typeface="微软雅黑"/>
                <a:ea typeface="微软雅黑"/>
              </a:rPr>
              <a:t>✅ Полное техническое досье, инструкция на русском, отчёт о рисках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300" b="0">
                <a:solidFill>
                  <a:srgbClr val="D2DEEA"/>
                </a:solidFill>
                <a:latin typeface="微软雅黑"/>
                <a:ea typeface="微软雅黑"/>
              </a:rPr>
              <a:t>✅ Российский партнёр может быть держателем регистрационного удостоверения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300" b="0">
                <a:solidFill>
                  <a:srgbClr val="D2DEEA"/>
                </a:solidFill>
                <a:latin typeface="微软雅黑"/>
                <a:ea typeface="微软雅黑"/>
              </a:rPr>
              <a:t>✅ Предоставление образцов, поддержка клинических испытаний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247327" y="6455664"/>
            <a:ext cx="2377440" cy="32004"/>
          </a:xfrm>
          <a:prstGeom prst="rect">
            <a:avLst/>
          </a:prstGeom>
          <a:solidFill>
            <a:srgbClr val="1C31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9247327" y="6455664"/>
            <a:ext cx="1664208" cy="32004"/>
          </a:xfrm>
          <a:prstGeom prst="rect">
            <a:avLst/>
          </a:prstGeom>
          <a:solidFill>
            <a:srgbClr val="D6BC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6928" y="6382512"/>
            <a:ext cx="6858000" cy="27432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950" b="0">
                <a:solidFill>
                  <a:srgbClr val="9FB4C8"/>
                </a:solidFill>
                <a:latin typeface="微软雅黑"/>
                <a:ea typeface="微软雅黑"/>
              </a:rPr>
              <a:t>JoyLink Zenith Kin · 京灵智康 · Zdravookhraneniye 2026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57255" y="6309360"/>
            <a:ext cx="731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r">
              <a:lnSpc>
                <a:spcPct val="100000"/>
              </a:lnSpc>
              <a:spcAft>
                <a:spcPts val="200"/>
              </a:spcAft>
            </a:pPr>
            <a:r>
              <a:rPr sz="950" b="1">
                <a:solidFill>
                  <a:srgbClr val="D6BC84"/>
                </a:solidFill>
                <a:latin typeface="微软雅黑"/>
                <a:ea typeface="微软雅黑"/>
              </a:rPr>
              <a:t>07/10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7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02336" y="457200"/>
            <a:ext cx="1371600" cy="91440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4600" b="1">
                <a:solidFill>
                  <a:srgbClr val="1C3150"/>
                </a:solidFill>
                <a:latin typeface="微软雅黑"/>
                <a:ea typeface="微软雅黑"/>
              </a:rPr>
              <a:t>08</a:t>
            </a:r>
          </a:p>
        </p:txBody>
      </p:sp>
      <p:sp>
        <p:nvSpPr>
          <p:cNvPr id="3" name="Rectangle 2"/>
          <p:cNvSpPr/>
          <p:nvPr/>
        </p:nvSpPr>
        <p:spPr>
          <a:xfrm>
            <a:off x="1481328" y="713232"/>
            <a:ext cx="45720" cy="566928"/>
          </a:xfrm>
          <a:prstGeom prst="rect">
            <a:avLst/>
          </a:prstGeom>
          <a:solidFill>
            <a:srgbClr val="D6BC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664208" y="566928"/>
            <a:ext cx="10180015" cy="123444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2400" b="1">
                <a:solidFill>
                  <a:srgbClr val="F0DCA8"/>
                </a:solidFill>
                <a:latin typeface="微软雅黑"/>
                <a:ea typeface="微软雅黑"/>
              </a:rPr>
              <a:t>战略合作模式 · 三种方案供俄方选择</a:t>
            </a:r>
          </a:p>
          <a:p>
            <a:pPr algn="l">
              <a:lnSpc>
                <a:spcPct val="110000"/>
              </a:lnSpc>
              <a:spcAft>
                <a:spcPts val="100"/>
              </a:spcAft>
            </a:pPr>
            <a:r>
              <a:rPr sz="1250" b="0">
                <a:solidFill>
                  <a:srgbClr val="FFFFFF"/>
                </a:solidFill>
                <a:latin typeface="微软雅黑"/>
                <a:ea typeface="微软雅黑"/>
              </a:rPr>
              <a:t>Three Cooperation Models</a:t>
            </a:r>
          </a:p>
          <a:p>
            <a:pPr algn="l">
              <a:lnSpc>
                <a:spcPct val="110000"/>
              </a:lnSpc>
              <a:spcAft>
                <a:spcPts val="200"/>
              </a:spcAft>
            </a:pPr>
            <a:r>
              <a:rPr sz="1250" b="0">
                <a:solidFill>
                  <a:srgbClr val="9FB4C8"/>
                </a:solidFill>
                <a:latin typeface="微软雅黑"/>
                <a:ea typeface="微软雅黑"/>
              </a:rPr>
              <a:t>Три модели сотрудничества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993392"/>
            <a:ext cx="3588410" cy="4297680"/>
          </a:xfrm>
          <a:prstGeom prst="roundRect">
            <a:avLst>
              <a:gd name="adj" fmla="val 3500"/>
            </a:avLst>
          </a:prstGeom>
          <a:solidFill>
            <a:srgbClr val="122442">
              <a:alpha val="88000"/>
            </a:srgbClr>
          </a:solidFill>
          <a:ln w="9525">
            <a:solidFill>
              <a:srgbClr val="223C6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2066544"/>
            <a:ext cx="3405530" cy="4151376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200" b="1">
                <a:solidFill>
                  <a:srgbClr val="D6BC84"/>
                </a:solidFill>
                <a:latin typeface="微软雅黑"/>
                <a:ea typeface="微软雅黑"/>
              </a:rPr>
              <a:t>中文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300" b="1">
                <a:solidFill>
                  <a:srgbClr val="FFFFFF"/>
                </a:solidFill>
                <a:latin typeface="微软雅黑"/>
                <a:ea typeface="微软雅黑"/>
              </a:rPr>
              <a:t>方案 A｜代理商模式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300" b="0">
                <a:solidFill>
                  <a:srgbClr val="D2DEEA"/>
                </a:solidFill>
                <a:latin typeface="微软雅黑"/>
                <a:ea typeface="微软雅黑"/>
              </a:rPr>
              <a:t>授权俄方持证经销商，负责注册、销售、康复服务，我方供货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300" b="1">
                <a:solidFill>
                  <a:srgbClr val="FFFFFF"/>
                </a:solidFill>
                <a:latin typeface="微软雅黑"/>
                <a:ea typeface="微软雅黑"/>
              </a:rPr>
              <a:t>方案 B｜联合临床 + 公益项目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300" b="0">
                <a:solidFill>
                  <a:srgbClr val="D2DEEA"/>
                </a:solidFill>
                <a:latin typeface="微软雅黑"/>
                <a:ea typeface="微软雅黑"/>
              </a:rPr>
              <a:t>与基金会 / 军方康复中心共建试点，公益投放一批，验证效果后批量采购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300" b="1">
                <a:solidFill>
                  <a:srgbClr val="FFFFFF"/>
                </a:solidFill>
                <a:latin typeface="微软雅黑"/>
                <a:ea typeface="微软雅黑"/>
              </a:rPr>
              <a:t>方案 C｜本地化组装合作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300" b="0">
                <a:solidFill>
                  <a:srgbClr val="D2DEEA"/>
                </a:solidFill>
                <a:latin typeface="微软雅黑"/>
                <a:ea typeface="微软雅黑"/>
              </a:rPr>
              <a:t>技术授权、散件出口，俄罗斯本地组装，降低关税与交付周期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01642" y="1993392"/>
            <a:ext cx="3588410" cy="4297680"/>
          </a:xfrm>
          <a:prstGeom prst="roundRect">
            <a:avLst>
              <a:gd name="adj" fmla="val 3500"/>
            </a:avLst>
          </a:prstGeom>
          <a:solidFill>
            <a:srgbClr val="122442">
              <a:alpha val="88000"/>
            </a:srgbClr>
          </a:solidFill>
          <a:ln w="9525">
            <a:solidFill>
              <a:srgbClr val="223C6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393082" y="2066544"/>
            <a:ext cx="3405530" cy="4151376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200" b="1">
                <a:solidFill>
                  <a:srgbClr val="4FD8E8"/>
                </a:solidFill>
                <a:latin typeface="微软雅黑"/>
                <a:ea typeface="微软雅黑"/>
              </a:rPr>
              <a:t>EN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300" b="1">
                <a:solidFill>
                  <a:srgbClr val="FFFFFF"/>
                </a:solidFill>
                <a:latin typeface="微软雅黑"/>
                <a:ea typeface="微软雅黑"/>
              </a:rPr>
              <a:t>Option A｜Distributor model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300" b="0">
                <a:solidFill>
                  <a:srgbClr val="D2DEEA"/>
                </a:solidFill>
                <a:latin typeface="微软雅黑"/>
                <a:ea typeface="微软雅黑"/>
              </a:rPr>
              <a:t>Authorised certified local partner handles registration, sales and rehabilitation service; we supply finished products.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300" b="1">
                <a:solidFill>
                  <a:srgbClr val="FFFFFF"/>
                </a:solidFill>
                <a:latin typeface="微软雅黑"/>
                <a:ea typeface="微软雅黑"/>
              </a:rPr>
              <a:t>Option B｜Joint clinical &amp; charity pilot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300" b="0">
                <a:solidFill>
                  <a:srgbClr val="D2DEEA"/>
                </a:solidFill>
                <a:latin typeface="微软雅黑"/>
                <a:ea typeface="微软雅黑"/>
              </a:rPr>
              <a:t>Cooperate with foundation / military rehab centre on trial fitting; mass procurement after validation.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300" b="1">
                <a:solidFill>
                  <a:srgbClr val="FFFFFF"/>
                </a:solidFill>
                <a:latin typeface="微软雅黑"/>
                <a:ea typeface="微软雅黑"/>
              </a:rPr>
              <a:t>Option C｜Local assembly partnership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300" b="0">
                <a:solidFill>
                  <a:srgbClr val="D2DEEA"/>
                </a:solidFill>
                <a:latin typeface="微软雅黑"/>
                <a:ea typeface="微软雅黑"/>
              </a:rPr>
              <a:t>Technology licensing + CKD kit export, local assembly in Russia, lower customs cost and lead time.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36356" y="1993392"/>
            <a:ext cx="3588410" cy="4297680"/>
          </a:xfrm>
          <a:prstGeom prst="roundRect">
            <a:avLst>
              <a:gd name="adj" fmla="val 3500"/>
            </a:avLst>
          </a:prstGeom>
          <a:solidFill>
            <a:srgbClr val="122442">
              <a:alpha val="88000"/>
            </a:srgbClr>
          </a:solidFill>
          <a:ln w="9525">
            <a:solidFill>
              <a:srgbClr val="223C6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127796" y="2066544"/>
            <a:ext cx="3405530" cy="4151376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200" b="1">
                <a:solidFill>
                  <a:srgbClr val="D6BC84"/>
                </a:solidFill>
                <a:latin typeface="微软雅黑"/>
                <a:ea typeface="微软雅黑"/>
              </a:rPr>
              <a:t>RU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300" b="1">
                <a:solidFill>
                  <a:srgbClr val="FFFFFF"/>
                </a:solidFill>
                <a:latin typeface="微软雅黑"/>
                <a:ea typeface="微软雅黑"/>
              </a:rPr>
              <a:t>Вариант А｜Дистрибуция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300" b="0">
                <a:solidFill>
                  <a:srgbClr val="D2DEEA"/>
                </a:solidFill>
                <a:latin typeface="微软雅黑"/>
                <a:ea typeface="微软雅黑"/>
              </a:rPr>
              <a:t>Авторизация сертифицированного партнёра: регистрация, продажи, реабилитационное сопровождение; поставка готовых изделий.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300" b="1">
                <a:solidFill>
                  <a:srgbClr val="FFFFFF"/>
                </a:solidFill>
                <a:latin typeface="微软雅黑"/>
                <a:ea typeface="微软雅黑"/>
              </a:rPr>
              <a:t>Вариант Б｜Совместный клинический и благотворительный пилот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300" b="0">
                <a:solidFill>
                  <a:srgbClr val="D2DEEA"/>
                </a:solidFill>
                <a:latin typeface="微软雅黑"/>
                <a:ea typeface="微软雅黑"/>
              </a:rPr>
              <a:t>Пилотная установка для оценки эффекта, затем оптовые закупки.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300" b="1">
                <a:solidFill>
                  <a:srgbClr val="FFFFFF"/>
                </a:solidFill>
                <a:latin typeface="微软雅黑"/>
                <a:ea typeface="微软雅黑"/>
              </a:rPr>
              <a:t>Вариант В｜Локальная сборка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300" b="0">
                <a:solidFill>
                  <a:srgbClr val="D2DEEA"/>
                </a:solidFill>
                <a:latin typeface="微软雅黑"/>
                <a:ea typeface="微软雅黑"/>
              </a:rPr>
              <a:t>Лицензия на технологию + поставка комплектующих, сборка в России.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247327" y="6455664"/>
            <a:ext cx="2377440" cy="32004"/>
          </a:xfrm>
          <a:prstGeom prst="rect">
            <a:avLst/>
          </a:prstGeom>
          <a:solidFill>
            <a:srgbClr val="1C31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9247327" y="6455664"/>
            <a:ext cx="1901952" cy="32004"/>
          </a:xfrm>
          <a:prstGeom prst="rect">
            <a:avLst/>
          </a:prstGeom>
          <a:solidFill>
            <a:srgbClr val="D6BC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6928" y="6382512"/>
            <a:ext cx="6858000" cy="27432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950" b="0">
                <a:solidFill>
                  <a:srgbClr val="9FB4C8"/>
                </a:solidFill>
                <a:latin typeface="微软雅黑"/>
                <a:ea typeface="微软雅黑"/>
              </a:rPr>
              <a:t>JoyLink Zenith Kin · 京灵智康 · Zdravookhraneniye 2026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57255" y="6309360"/>
            <a:ext cx="731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r">
              <a:lnSpc>
                <a:spcPct val="100000"/>
              </a:lnSpc>
              <a:spcAft>
                <a:spcPts val="200"/>
              </a:spcAft>
            </a:pPr>
            <a:r>
              <a:rPr sz="950" b="1">
                <a:solidFill>
                  <a:srgbClr val="D6BC84"/>
                </a:solidFill>
                <a:latin typeface="微软雅黑"/>
                <a:ea typeface="微软雅黑"/>
              </a:rPr>
              <a:t>08/10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7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02336" y="457200"/>
            <a:ext cx="1371600" cy="91440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4600" b="1">
                <a:solidFill>
                  <a:srgbClr val="1C3150"/>
                </a:solidFill>
                <a:latin typeface="微软雅黑"/>
                <a:ea typeface="微软雅黑"/>
              </a:rPr>
              <a:t>09</a:t>
            </a:r>
          </a:p>
        </p:txBody>
      </p:sp>
      <p:sp>
        <p:nvSpPr>
          <p:cNvPr id="3" name="Rectangle 2"/>
          <p:cNvSpPr/>
          <p:nvPr/>
        </p:nvSpPr>
        <p:spPr>
          <a:xfrm>
            <a:off x="1481328" y="713232"/>
            <a:ext cx="45720" cy="566928"/>
          </a:xfrm>
          <a:prstGeom prst="rect">
            <a:avLst/>
          </a:prstGeom>
          <a:solidFill>
            <a:srgbClr val="D6BC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664208" y="566928"/>
            <a:ext cx="7498079" cy="123444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2400" b="1">
                <a:solidFill>
                  <a:srgbClr val="F0DCA8"/>
                </a:solidFill>
                <a:latin typeface="微软雅黑"/>
                <a:ea typeface="微软雅黑"/>
              </a:rPr>
              <a:t>产业基础与共同愿景</a:t>
            </a:r>
          </a:p>
          <a:p>
            <a:pPr algn="l">
              <a:lnSpc>
                <a:spcPct val="110000"/>
              </a:lnSpc>
              <a:spcAft>
                <a:spcPts val="100"/>
              </a:spcAft>
            </a:pPr>
            <a:r>
              <a:rPr sz="1250" b="0">
                <a:solidFill>
                  <a:srgbClr val="FFFFFF"/>
                </a:solidFill>
                <a:latin typeface="微软雅黑"/>
                <a:ea typeface="微软雅黑"/>
              </a:rPr>
              <a:t>Industrial Base &amp; Shared Vision</a:t>
            </a:r>
          </a:p>
          <a:p>
            <a:pPr algn="l">
              <a:lnSpc>
                <a:spcPct val="110000"/>
              </a:lnSpc>
              <a:spcAft>
                <a:spcPts val="200"/>
              </a:spcAft>
            </a:pPr>
            <a:r>
              <a:rPr sz="1250" b="0">
                <a:solidFill>
                  <a:srgbClr val="9FB4C8"/>
                </a:solidFill>
                <a:latin typeface="微软雅黑"/>
                <a:ea typeface="微软雅黑"/>
              </a:rPr>
              <a:t>Производственная база и общее видение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993392"/>
            <a:ext cx="2432304" cy="4224528"/>
          </a:xfrm>
          <a:prstGeom prst="roundRect">
            <a:avLst>
              <a:gd name="adj" fmla="val 3500"/>
            </a:avLst>
          </a:prstGeom>
          <a:solidFill>
            <a:srgbClr val="122442">
              <a:alpha val="88000"/>
            </a:srgbClr>
          </a:solidFill>
          <a:ln w="9525">
            <a:solidFill>
              <a:srgbClr val="223C6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2066544"/>
            <a:ext cx="2249424" cy="4078224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200" b="1">
                <a:solidFill>
                  <a:srgbClr val="D6BC84"/>
                </a:solidFill>
                <a:latin typeface="微软雅黑"/>
                <a:ea typeface="微软雅黑"/>
              </a:rPr>
              <a:t>中文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200" b="0">
                <a:solidFill>
                  <a:srgbClr val="D2DEEA"/>
                </a:solidFill>
                <a:latin typeface="微软雅黑"/>
                <a:ea typeface="微软雅黑"/>
              </a:rPr>
              <a:t>1　合肥科大硅谷产业化基地，稳定量产能力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200" b="0">
                <a:solidFill>
                  <a:srgbClr val="D2DEEA"/>
                </a:solidFill>
                <a:latin typeface="微软雅黑"/>
                <a:ea typeface="微软雅黑"/>
              </a:rPr>
              <a:t>2　复旦、东南大学生物力学团队持续迭代算法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200" b="0">
                <a:solidFill>
                  <a:srgbClr val="D2DEEA"/>
                </a:solidFill>
                <a:latin typeface="微软雅黑"/>
                <a:ea typeface="微软雅黑"/>
              </a:rPr>
              <a:t>3　计划全球普惠项目，先期公益投放 1000 只仿生手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200" b="0">
                <a:solidFill>
                  <a:srgbClr val="D2DEEA"/>
                </a:solidFill>
                <a:latin typeface="微软雅黑"/>
                <a:ea typeface="微软雅黑"/>
              </a:rPr>
              <a:t>4　愿意和俄方长期共建假肢康复生态，共同帮助负伤军人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</a:rPr>
              <a:t>愿景：让每一位为国负伤的战士，都能用上负担得起的智能仿生手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145536" y="1993392"/>
            <a:ext cx="2432304" cy="4224528"/>
          </a:xfrm>
          <a:prstGeom prst="roundRect">
            <a:avLst>
              <a:gd name="adj" fmla="val 3500"/>
            </a:avLst>
          </a:prstGeom>
          <a:solidFill>
            <a:srgbClr val="122442">
              <a:alpha val="88000"/>
            </a:srgbClr>
          </a:solidFill>
          <a:ln w="9525">
            <a:solidFill>
              <a:srgbClr val="223C6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236976" y="2066544"/>
            <a:ext cx="2249424" cy="4078224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200" b="1">
                <a:solidFill>
                  <a:srgbClr val="4FD8E8"/>
                </a:solidFill>
                <a:latin typeface="微软雅黑"/>
                <a:ea typeface="微软雅黑"/>
              </a:rPr>
              <a:t>EN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200" b="0">
                <a:solidFill>
                  <a:srgbClr val="D2DEEA"/>
                </a:solidFill>
                <a:latin typeface="微软雅黑"/>
                <a:ea typeface="微软雅黑"/>
              </a:rPr>
              <a:t>1　Hefei USTC Silicon Valley industrial base — stable mass-production capacity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200" b="0">
                <a:solidFill>
                  <a:srgbClr val="D2DEEA"/>
                </a:solidFill>
                <a:latin typeface="微软雅黑"/>
                <a:ea typeface="微软雅黑"/>
              </a:rPr>
              <a:t>2　Biomechanics teams from Fudan &amp; Southeast University continuously iterate the algorithm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200" b="0">
                <a:solidFill>
                  <a:srgbClr val="D2DEEA"/>
                </a:solidFill>
                <a:latin typeface="微软雅黑"/>
                <a:ea typeface="微软雅黑"/>
              </a:rPr>
              <a:t>3　Global access programme: 1,000 bionic hands donated in the first phase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200" b="0">
                <a:solidFill>
                  <a:srgbClr val="D2DEEA"/>
                </a:solidFill>
                <a:latin typeface="微软雅黑"/>
                <a:ea typeface="微软雅黑"/>
              </a:rPr>
              <a:t>4　Long-term co-building of the prosthetic rehabilitation ecosystem with Russian partners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</a:rPr>
              <a:t>Vision: every veteran wounded serving the country deserves an affordable bionic hand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724144" y="1993392"/>
            <a:ext cx="2432304" cy="4224528"/>
          </a:xfrm>
          <a:prstGeom prst="roundRect">
            <a:avLst>
              <a:gd name="adj" fmla="val 3500"/>
            </a:avLst>
          </a:prstGeom>
          <a:solidFill>
            <a:srgbClr val="122442">
              <a:alpha val="88000"/>
            </a:srgbClr>
          </a:solidFill>
          <a:ln w="9525">
            <a:solidFill>
              <a:srgbClr val="223C6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815584" y="2066544"/>
            <a:ext cx="2249424" cy="4078224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200" b="1">
                <a:solidFill>
                  <a:srgbClr val="D6BC84"/>
                </a:solidFill>
                <a:latin typeface="微软雅黑"/>
                <a:ea typeface="微软雅黑"/>
              </a:rPr>
              <a:t>RU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200" b="0">
                <a:solidFill>
                  <a:srgbClr val="D2DEEA"/>
                </a:solidFill>
                <a:latin typeface="微软雅黑"/>
                <a:ea typeface="微软雅黑"/>
              </a:rPr>
              <a:t>1　Производственная база Hefei USTC Silicon Valley — стабильное серийное производство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200" b="0">
                <a:solidFill>
                  <a:srgbClr val="D2DEEA"/>
                </a:solidFill>
                <a:latin typeface="微软雅黑"/>
                <a:ea typeface="微软雅黑"/>
              </a:rPr>
              <a:t>2　Команды биомеханики Fudan и Southeast University постоянно улучшают алгоритм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200" b="0">
                <a:solidFill>
                  <a:srgbClr val="D2DEEA"/>
                </a:solidFill>
                <a:latin typeface="微软雅黑"/>
                <a:ea typeface="微软雅黑"/>
              </a:rPr>
              <a:t>3　Глобальная программа доступности: 1000 бионических рук в первой фазе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200" b="0">
                <a:solidFill>
                  <a:srgbClr val="D2DEEA"/>
                </a:solidFill>
                <a:latin typeface="微软雅黑"/>
                <a:ea typeface="微软雅黑"/>
              </a:rPr>
              <a:t>4　Долгосрочное совместное развитие экосистемы протезирования с партнёрами России</a:t>
            </a:r>
          </a:p>
          <a:p>
            <a:pPr algn="l">
              <a:lnSpc>
                <a:spcPct val="114000"/>
              </a:lnSpc>
              <a:spcAft>
                <a:spcPts val="350"/>
              </a:spcAft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</a:rPr>
              <a:t>Видение: каждый ветеран заслуживает доступный бионический протез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332927" y="1965960"/>
            <a:ext cx="3337560" cy="1917382"/>
          </a:xfrm>
          <a:prstGeom prst="rect">
            <a:avLst/>
          </a:prstGeom>
          <a:noFill/>
          <a:ln w="15875">
            <a:solidFill>
              <a:srgbClr val="D6BC8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p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8647" y="2011680"/>
            <a:ext cx="3246120" cy="1825942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9247327" y="6455664"/>
            <a:ext cx="2377440" cy="32004"/>
          </a:xfrm>
          <a:prstGeom prst="rect">
            <a:avLst/>
          </a:prstGeom>
          <a:solidFill>
            <a:srgbClr val="1C31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9247327" y="6455664"/>
            <a:ext cx="2139696" cy="32004"/>
          </a:xfrm>
          <a:prstGeom prst="rect">
            <a:avLst/>
          </a:prstGeom>
          <a:solidFill>
            <a:srgbClr val="D6BC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928" y="6382512"/>
            <a:ext cx="6858000" cy="27432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950" b="0">
                <a:solidFill>
                  <a:srgbClr val="9FB4C8"/>
                </a:solidFill>
                <a:latin typeface="微软雅黑"/>
                <a:ea typeface="微软雅黑"/>
              </a:rPr>
              <a:t>JoyLink Zenith Kin · 京灵智康 · Zdravookhraneniye 2026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57255" y="6309360"/>
            <a:ext cx="731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r">
              <a:lnSpc>
                <a:spcPct val="100000"/>
              </a:lnSpc>
              <a:spcAft>
                <a:spcPts val="200"/>
              </a:spcAft>
            </a:pPr>
            <a:r>
              <a:rPr sz="950" b="1">
                <a:solidFill>
                  <a:srgbClr val="D6BC84"/>
                </a:solidFill>
                <a:latin typeface="微软雅黑"/>
                <a:ea typeface="微软雅黑"/>
              </a:rPr>
              <a:t>09/10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0E1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p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2336" y="457200"/>
            <a:ext cx="1371600" cy="91440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4600" b="1">
                <a:solidFill>
                  <a:srgbClr val="1C3150"/>
                </a:solidFill>
                <a:latin typeface="微软雅黑"/>
                <a:ea typeface="微软雅黑"/>
              </a:rPr>
              <a:t>10</a:t>
            </a:r>
          </a:p>
        </p:txBody>
      </p:sp>
      <p:sp>
        <p:nvSpPr>
          <p:cNvPr id="4" name="Rectangle 3"/>
          <p:cNvSpPr/>
          <p:nvPr/>
        </p:nvSpPr>
        <p:spPr>
          <a:xfrm>
            <a:off x="402336" y="713232"/>
            <a:ext cx="45720" cy="566928"/>
          </a:xfrm>
          <a:prstGeom prst="rect">
            <a:avLst/>
          </a:prstGeom>
          <a:solidFill>
            <a:srgbClr val="D6BC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664208" y="566928"/>
            <a:ext cx="6583680" cy="100584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2800" b="1">
                <a:solidFill>
                  <a:srgbClr val="F0DCA8"/>
                </a:solidFill>
                <a:latin typeface="微软雅黑"/>
                <a:ea typeface="微软雅黑"/>
              </a:rPr>
              <a:t>诚邀现场会面</a:t>
            </a:r>
          </a:p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150" b="0">
                <a:solidFill>
                  <a:srgbClr val="4FD8E8"/>
                </a:solidFill>
                <a:latin typeface="微软雅黑"/>
                <a:ea typeface="微软雅黑"/>
              </a:rPr>
              <a:t>Приглашаем на встречу · Meet us at the booth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1572768"/>
            <a:ext cx="6675120" cy="246888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700"/>
              </a:spcAft>
            </a:pPr>
            <a:r>
              <a:rPr sz="1200" b="0">
                <a:solidFill>
                  <a:srgbClr val="FFFFFF"/>
                </a:solidFill>
                <a:latin typeface="微软雅黑"/>
                <a:ea typeface="微软雅黑"/>
              </a:rPr>
              <a:t>诚邀祖国捍卫者基金会、军方康复中心、假肢行业伙伴，12 月 7–10 日莫斯科展会现场会面，观摩样机、现场演示肌电控制，商谈战略合作。</a:t>
            </a:r>
          </a:p>
          <a:p>
            <a:pPr algn="l">
              <a:lnSpc>
                <a:spcPct val="122000"/>
              </a:lnSpc>
              <a:spcAft>
                <a:spcPts val="600"/>
              </a:spcAft>
            </a:pPr>
            <a:r>
              <a:rPr sz="1000" b="0">
                <a:solidFill>
                  <a:srgbClr val="9FB4C8"/>
                </a:solidFill>
                <a:latin typeface="微软雅黑"/>
                <a:ea typeface="微软雅黑"/>
              </a:rPr>
              <a:t>We invite the Defenders of the Fatherland Foundation, military rehabilitation centres and prosthetic partners to meet us at Zdravookhraneniye (Dec 7–10, Moscow): live EMG demo and cooperation talks.</a:t>
            </a:r>
          </a:p>
          <a:p>
            <a:pPr algn="l">
              <a:lnSpc>
                <a:spcPct val="122000"/>
              </a:lnSpc>
              <a:spcAft>
                <a:spcPts val="200"/>
              </a:spcAft>
            </a:pPr>
            <a:r>
              <a:rPr sz="1000" b="0">
                <a:solidFill>
                  <a:srgbClr val="9FB4C8"/>
                </a:solidFill>
                <a:latin typeface="微软雅黑"/>
                <a:ea typeface="微软雅黑"/>
              </a:rPr>
              <a:t>Приглашаем Фонд «Защитники Отечества», военные реабилитационные центры и партнёров по протезированию на выставку «Здравоохранение» (7–10 декабря, Москва).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68680" y="4041648"/>
            <a:ext cx="6858000" cy="2057400"/>
          </a:xfrm>
          <a:prstGeom prst="roundRect">
            <a:avLst>
              <a:gd name="adj" fmla="val 3500"/>
            </a:avLst>
          </a:prstGeom>
          <a:solidFill>
            <a:srgbClr val="0E1C33">
              <a:alpha val="86000"/>
            </a:srgbClr>
          </a:solidFill>
          <a:ln w="9525">
            <a:solidFill>
              <a:srgbClr val="223C6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51560" y="4169663"/>
            <a:ext cx="6492240" cy="182880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400" b="1">
                <a:solidFill>
                  <a:srgbClr val="D6BC84"/>
                </a:solidFill>
                <a:latin typeface="微软雅黑"/>
                <a:ea typeface="微软雅黑"/>
              </a:rPr>
              <a:t>JoyLink Zenith Kin · 京灵智康 · Hefei, China</a:t>
            </a:r>
          </a:p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100" b="0">
                <a:solidFill>
                  <a:srgbClr val="FFFFFF"/>
                </a:solidFill>
                <a:latin typeface="微软雅黑"/>
                <a:ea typeface="微软雅黑"/>
              </a:rPr>
              <a:t>www.RobotX.work　|　www.jacpart.com</a:t>
            </a:r>
          </a:p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250" b="1">
                <a:solidFill>
                  <a:srgbClr val="4FD8E8"/>
                </a:solidFill>
                <a:latin typeface="微软雅黑"/>
                <a:ea typeface="微软雅黑"/>
              </a:rPr>
              <a:t>俄罗斯专线 Russia / WhatsApp：+7 916 840 4640</a:t>
            </a:r>
          </a:p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000" b="0">
                <a:solidFill>
                  <a:srgbClr val="FFFFFF"/>
                </a:solidFill>
                <a:latin typeface="微软雅黑"/>
                <a:ea typeface="微软雅黑"/>
              </a:rPr>
              <a:t>企业邮箱　pi@jacpart.com　|　xu@robotX.work　|　ceo@igvchina.com</a:t>
            </a:r>
          </a:p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950" b="0">
                <a:solidFill>
                  <a:srgbClr val="9FB4C8"/>
                </a:solidFill>
                <a:latin typeface="微软雅黑"/>
                <a:ea typeface="微软雅黑"/>
              </a:rPr>
              <a:t>私人邮箱　13905605190@139.com　|　13085005190@139.com</a:t>
            </a:r>
          </a:p>
        </p:txBody>
      </p:sp>
      <p:sp>
        <p:nvSpPr>
          <p:cNvPr id="9" name="Rectangle 8"/>
          <p:cNvSpPr/>
          <p:nvPr/>
        </p:nvSpPr>
        <p:spPr>
          <a:xfrm>
            <a:off x="9247327" y="6455664"/>
            <a:ext cx="2377440" cy="32004"/>
          </a:xfrm>
          <a:prstGeom prst="rect">
            <a:avLst/>
          </a:prstGeom>
          <a:solidFill>
            <a:srgbClr val="1C31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9247327" y="6455664"/>
            <a:ext cx="2377440" cy="32004"/>
          </a:xfrm>
          <a:prstGeom prst="rect">
            <a:avLst/>
          </a:prstGeom>
          <a:solidFill>
            <a:srgbClr val="D6BC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66928" y="6382512"/>
            <a:ext cx="6858000" cy="27432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950" b="0">
                <a:solidFill>
                  <a:srgbClr val="9FB4C8"/>
                </a:solidFill>
                <a:latin typeface="微软雅黑"/>
                <a:ea typeface="微软雅黑"/>
              </a:rPr>
              <a:t>JoyLink Zenith Kin · 京灵智康 · Zdravookhraneniye 2026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57255" y="6309360"/>
            <a:ext cx="731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r">
              <a:lnSpc>
                <a:spcPct val="100000"/>
              </a:lnSpc>
              <a:spcAft>
                <a:spcPts val="200"/>
              </a:spcAft>
            </a:pPr>
            <a:r>
              <a:rPr sz="950" b="1">
                <a:solidFill>
                  <a:srgbClr val="D6BC84"/>
                </a:solidFill>
                <a:latin typeface="微软雅黑"/>
                <a:ea typeface="微软雅黑"/>
              </a:rPr>
              <a:t>10/10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